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png" ContentType="image/png"/>
  <Default Extension="rels" ContentType="application/vnd.openxmlformats-package.relationship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558f4f69e7da4116" /><Relationship Type="http://schemas.openxmlformats.org/officeDocument/2006/relationships/extended-properties" Target="/docProps/app.xml" Id="rId2" /><Relationship Type="http://schemas.openxmlformats.org/package/2006/relationships/metadata/core-properties" Target="/docProps/core.xml" Id="R870e1942f843469a" /><Relationship Type="http://schemas.openxmlformats.org/officeDocument/2006/relationships/custom-properties" Target="/docProps/custom.xml" Id="R38f749d30b054fd8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1" /><Relationship Type="http://schemas.openxmlformats.org/officeDocument/2006/relationships/viewProps" Target="/ppt/viewProps.xml" Id="rId2" /><Relationship Type="http://schemas.openxmlformats.org/officeDocument/2006/relationships/theme" Target="/ppt/theme/theme1.xml" Id="rId3" /><Relationship Type="http://schemas.openxmlformats.org/officeDocument/2006/relationships/tableStyles" Target="/ppt/tableStyles.xml" Id="rId4" /><Relationship Type="http://schemas.openxmlformats.org/officeDocument/2006/relationships/slideMaster" Target="/ppt/slideMasters/slideMaster1.xml" Id="rId5" /><Relationship Type="http://schemas.openxmlformats.org/officeDocument/2006/relationships/slide" Target="/ppt/slides/slide1.xml" Id="rId6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4.xml" Id="rId9" /><Relationship Type="http://schemas.openxmlformats.org/officeDocument/2006/relationships/slide" Target="/ppt/slides/slide5.xml" Id="rId10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theme" Target="/ppt/theme/theme1.xml" Id="rId2" /><Relationship Type="http://schemas.openxmlformats.org/officeDocument/2006/relationships/slideLayout" Target="/ppt/slideLayouts/slideLayout2.xml" Id="rId3" /><Relationship Type="http://schemas.openxmlformats.org/officeDocument/2006/relationships/slideLayout" Target="/ppt/slideLayouts/slideLayout3.xml" Id="rId4" /><Relationship Type="http://schemas.openxmlformats.org/officeDocument/2006/relationships/slideLayout" Target="/ppt/slideLayouts/slideLayout4.xml" Id="rId5" /><Relationship Type="http://schemas.openxmlformats.org/officeDocument/2006/relationships/slideLayout" Target="/ppt/slideLayouts/slideLayout5.xml" Id="rId6" 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73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image" Target="/ppt/media/image.png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image" Target="/ppt/media/image2.png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image" Target="/ppt/media/image3.png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Id1" /><Relationship Type="http://schemas.openxmlformats.org/officeDocument/2006/relationships/image" Target="/ppt/media/image4.png" Id="rId2" /><Relationship Type="http://schemas.openxmlformats.org/officeDocument/2006/relationships/image" Target="/ppt/media/image5.png" Id="rId3" /><Relationship Type="http://schemas.openxmlformats.org/officeDocument/2006/relationships/image" Target="/ppt/media/image6.png" Id="rId4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Id1" /><Relationship Type="http://schemas.openxmlformats.org/officeDocument/2006/relationships/image" Target="/ppt/media/image7.png" Id="rId2" /><Relationship Type="http://schemas.openxmlformats.org/officeDocument/2006/relationships/image" Target="/ppt/media/image8.png" Id="rId3" /></Relationships>
</file>

<file path=ppt/slides/slide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937680" y="1892675"/>
            <a:ext cx="8318500" cy="13493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7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Python之海龟画图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080795" y="3871360"/>
            <a:ext cx="6032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第二课 颜色、线条与背景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5910539" y="3930984"/>
            <a:ext cx="1587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#向左转90度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844734" y="653939"/>
            <a:ext cx="5270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海龟画图基础语句复习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844601" y="1484701"/>
            <a:ext cx="3746500" cy="94376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 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844820" y="2566235"/>
            <a:ext cx="5270500" cy="94376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</a:t>
            </a:r>
          </a:p>
        </p:txBody>
      </p:sp>
      <p:sp>
        <p:nvSpPr>
          <p:cNvPr id="6" name="文本5"/>
          <p:cNvSpPr txBox="1"/>
          <p:nvPr/>
        </p:nvSpPr>
        <p:spPr>
          <a:xfrm>
            <a:off x="844810" y="4851340"/>
            <a:ext cx="4762500" cy="94376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turtle.right(90)  </a:t>
            </a:r>
          </a:p>
        </p:txBody>
      </p:sp>
      <p:sp>
        <p:nvSpPr>
          <p:cNvPr id="7" name="文本6"/>
          <p:cNvSpPr txBox="1"/>
          <p:nvPr/>
        </p:nvSpPr>
        <p:spPr>
          <a:xfrm>
            <a:off x="844496" y="3708425"/>
            <a:ext cx="4508500" cy="943769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5900"/>
              </a:lnSpc>
            </a:pPr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turtle.left(90)  </a:t>
            </a:r>
          </a:p>
        </p:txBody>
      </p:sp>
      <p:sp>
        <p:nvSpPr>
          <p:cNvPr id="8" name="文本7"/>
          <p:cNvSpPr txBox="1"/>
          <p:nvPr/>
        </p:nvSpPr>
        <p:spPr>
          <a:xfrm>
            <a:off x="5910348" y="1725117"/>
            <a:ext cx="2095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#引入turtle模块</a:t>
            </a:r>
          </a:p>
        </p:txBody>
      </p:sp>
      <p:sp>
        <p:nvSpPr>
          <p:cNvPr id="9" name="文本8"/>
          <p:cNvSpPr txBox="1"/>
          <p:nvPr/>
        </p:nvSpPr>
        <p:spPr>
          <a:xfrm>
            <a:off x="5910596" y="2798161"/>
            <a:ext cx="5778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#向当前方向前进150个像素，初始默认方向为向右</a:t>
            </a:r>
          </a:p>
        </p:txBody>
      </p:sp>
      <p:sp>
        <p:nvSpPr>
          <p:cNvPr id="10" name="文本9"/>
          <p:cNvSpPr txBox="1"/>
          <p:nvPr/>
        </p:nvSpPr>
        <p:spPr>
          <a:xfrm>
            <a:off x="5910320" y="5065513"/>
            <a:ext cx="1587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#向右转90度</a:t>
            </a:r>
          </a:p>
        </p:txBody>
      </p:sp>
      <p:sp>
        <p:nvSpPr>
          <p:cNvPr id="11" name="形状1"/>
          <p:cNvSpPr txBox="1"/>
          <p:nvPr/>
        </p:nvSpPr>
        <p:spPr>
          <a:xfrm flipV="1">
            <a:off x="909421" y="2323942"/>
            <a:ext cx="3452547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2" name="形状2"/>
          <p:cNvSpPr txBox="1"/>
          <p:nvPr/>
        </p:nvSpPr>
        <p:spPr>
          <a:xfrm>
            <a:off x="909504" y="3406956"/>
            <a:ext cx="4828281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3" name="形状3"/>
          <p:cNvSpPr txBox="1"/>
          <p:nvPr/>
        </p:nvSpPr>
        <p:spPr>
          <a:xfrm>
            <a:off x="909590" y="4549109"/>
            <a:ext cx="3885021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4" name="形状4"/>
          <p:cNvSpPr txBox="1"/>
          <p:nvPr/>
        </p:nvSpPr>
        <p:spPr>
          <a:xfrm>
            <a:off x="909380" y="5725149"/>
            <a:ext cx="4058282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6" grpId="0" animBg="1"/>
    </p:bldLst>
  </p:timing>
</p:sld>
</file>

<file path=ppt/slides/slide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723762" y="6162466"/>
            <a:ext cx="3481137" cy="19050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00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形状2"/>
          <p:cNvSpPr txBox="1"/>
          <p:nvPr/>
        </p:nvSpPr>
        <p:spPr>
          <a:xfrm rot="14640000" flipV="1">
            <a:off x="1619641" y="4558741"/>
            <a:ext cx="3421030" cy="258278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00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4" name="形状3"/>
          <p:cNvSpPr txBox="1"/>
          <p:nvPr/>
        </p:nvSpPr>
        <p:spPr>
          <a:xfrm rot="7416000" flipV="1">
            <a:off x="-115802" y="4580692"/>
            <a:ext cx="3435808" cy="204341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00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形状4"/>
          <p:cNvSpPr txBox="1"/>
          <p:nvPr/>
        </p:nvSpPr>
        <p:spPr>
          <a:xfrm flipV="1">
            <a:off x="4127183" y="6153845"/>
            <a:ext cx="1413092" cy="1191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FF0000">
                <a:alpha val="100000"/>
              </a:srgbClr>
            </a:solidFill>
            <a:prstDash val="solid"/>
            <a:tailEnd type="arrow" w="sm" len="sm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6" name="形状5"/>
          <p:cNvSpPr txBox="1"/>
          <p:nvPr/>
        </p:nvSpPr>
        <p:spPr>
          <a:xfrm flipH="1" flipV="1">
            <a:off x="3537184" y="5018858"/>
            <a:ext cx="650313" cy="1126375"/>
          </a:xfrm>
          <a:prstGeom prst="line"/>
          <a:solidFill>
            <a:srgbClr val="5C81CC">
              <a:alpha val="100000"/>
            </a:srgbClr>
          </a:solidFill>
          <a:ln w="57150">
            <a:solidFill>
              <a:srgbClr val="FF0000">
                <a:alpha val="100000"/>
              </a:srgbClr>
            </a:solidFill>
            <a:prstDash val="solid"/>
            <a:tailEnd type="arrow" w="sm" len="sm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7" name="形状6"/>
          <p:cNvSpPr txBox="1"/>
          <p:nvPr/>
        </p:nvSpPr>
        <p:spPr>
          <a:xfrm>
            <a:off x="4049637" y="5858795"/>
            <a:ext cx="482810" cy="295054"/>
          </a:xfrm>
          <a:custGeom>
            <a:avLst/>
            <a:gdLst>
              <a:gd name="connsiteX0" fmla="*/ 0 w 482810"/>
              <a:gd name="connsiteY0" fmla="*/ 19334 h 295054"/>
              <a:gd name="connsiteX1" fmla="*/ 127999 w 482810"/>
              <a:gd name="connsiteY1" fmla="*/ -6373 h 295054"/>
              <a:gd name="connsiteX2" fmla="*/ 233884 w 482810"/>
              <a:gd name="connsiteY2" fmla="*/ 10576 h 295054"/>
              <a:gd name="connsiteX3" fmla="*/ 368857 w 482810"/>
              <a:gd name="connsiteY3" fmla="*/ 96580 h 295054"/>
              <a:gd name="connsiteX4" fmla="*/ 491727 w 482810"/>
              <a:gd name="connsiteY4" fmla="*/ 260560 h 295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810" h="295054" fill="none" stroke="1">
                <a:moveTo>
                  <a:pt x="0" y="19334"/>
                </a:moveTo>
                <a:quadBezTo>
                  <a:pt x="127999" y="-6373"/>
                  <a:pt x="180941" y="2101"/>
                </a:quadBezTo>
                <a:cubicBezTo>
                  <a:pt x="233884" y="10576"/>
                  <a:pt x="268745" y="28251"/>
                  <a:pt x="318801" y="62415"/>
                </a:cubicBezTo>
                <a:cubicBezTo>
                  <a:pt x="368857" y="96580"/>
                  <a:pt x="456061" y="174455"/>
                  <a:pt x="473894" y="217508"/>
                </a:cubicBezTo>
                <a:quadBezTo>
                  <a:pt x="491727" y="260560"/>
                  <a:pt x="473894" y="295054"/>
                </a:quadBezTo>
              </a:path>
            </a:pathLst>
          </a:custGeom>
          <a:solidFill>
            <a:srgbClr val="FFFFFF">
              <a:alpha val="0"/>
            </a:srgbClr>
          </a:solidFill>
          <a:ln w="571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8" name="文本1"/>
          <p:cNvSpPr txBox="1"/>
          <p:nvPr/>
        </p:nvSpPr>
        <p:spPr>
          <a:xfrm>
            <a:off x="3470905" y="5729270"/>
            <a:ext cx="571500" cy="53816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60</a:t>
            </a:r>
            <a:r>
              <a:rPr lang="zh-CN" altLang="en-US" sz="2399" b="0" i="0" baseline="3000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O</a:t>
            </a:r>
          </a:p>
        </p:txBody>
      </p:sp>
      <p:sp>
        <p:nvSpPr>
          <p:cNvPr id="9" name="文本2"/>
          <p:cNvSpPr txBox="1"/>
          <p:nvPr/>
        </p:nvSpPr>
        <p:spPr>
          <a:xfrm>
            <a:off x="4179076" y="5508073"/>
            <a:ext cx="723900" cy="53816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120</a:t>
            </a:r>
            <a:r>
              <a:rPr lang="zh-CN" altLang="en-US" sz="2399" b="0" i="0" baseline="3000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O</a:t>
            </a:r>
          </a:p>
        </p:txBody>
      </p:sp>
      <p:sp>
        <p:nvSpPr>
          <p:cNvPr id="10" name="文本3"/>
          <p:cNvSpPr txBox="1"/>
          <p:nvPr/>
        </p:nvSpPr>
        <p:spPr>
          <a:xfrm>
            <a:off x="4126935" y="4974088"/>
            <a:ext cx="3238500" cy="755436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400"/>
              </a:lnSpc>
            </a:pPr>
            <a:r>
              <a:rPr lang="zh-CN" altLang="en-US" sz="2999" b="0" i="0" dirty="0">
                <a:solidFill>
                  <a:srgbClr val="AA00FF">
                    <a:alpha val="100000"/>
                  </a:srgbClr>
                </a:solidFill>
                <a:latin typeface="黑体"/>
                <a:ea typeface="黑体"/>
              </a:rPr>
              <a:t>turtle.left(120)</a:t>
            </a:r>
          </a:p>
        </p:txBody>
      </p:sp>
      <p:sp>
        <p:nvSpPr>
          <p:cNvPr id="11" name="文本4"/>
          <p:cNvSpPr txBox="1"/>
          <p:nvPr/>
        </p:nvSpPr>
        <p:spPr>
          <a:xfrm>
            <a:off x="3334483" y="1371295"/>
            <a:ext cx="8445500" cy="2450306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    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#引入turtle模块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#向当前方向前进150个像素，初始默认方向为向右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turtle.left(120) 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#向左转120度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turtle.left(120)   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#向左转120度</a:t>
            </a: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</a:t>
            </a:r>
          </a:p>
        </p:txBody>
      </p:sp>
      <p:sp>
        <p:nvSpPr>
          <p:cNvPr id="12" name="文本5"/>
          <p:cNvSpPr txBox="1"/>
          <p:nvPr/>
        </p:nvSpPr>
        <p:spPr>
          <a:xfrm>
            <a:off x="550545" y="601656"/>
            <a:ext cx="7302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用海龟画图画一个等边三角形：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481317" y="454553"/>
            <a:ext cx="10960100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画一个</a:t>
            </a:r>
            <a:r>
              <a:rPr lang="zh-CN" altLang="en-US" sz="31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背景为绿色</a:t>
            </a: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、边为</a:t>
            </a:r>
            <a:r>
              <a:rPr lang="zh-CN" altLang="en-US" sz="31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红色、线条粗细为5</a:t>
            </a: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的等边三角形：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481318" y="2055949"/>
            <a:ext cx="4051300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</a:t>
            </a:r>
            <a:r>
              <a:rPr lang="zh-CN" altLang="en-US" sz="31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"red"</a:t>
            </a: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4932178" y="2142597"/>
            <a:ext cx="6032500" cy="480219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双引号里面可以用你学过的所有关于颜色的英文单词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481451" y="2635163"/>
            <a:ext cx="3644900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turtle.pensize(</a:t>
            </a:r>
            <a:r>
              <a:rPr lang="zh-CN" altLang="en-US" sz="31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5</a:t>
            </a: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</a:t>
            </a:r>
          </a:p>
        </p:txBody>
      </p:sp>
      <p:sp>
        <p:nvSpPr>
          <p:cNvPr id="6" name="文本5"/>
          <p:cNvSpPr txBox="1"/>
          <p:nvPr/>
        </p:nvSpPr>
        <p:spPr>
          <a:xfrm>
            <a:off x="4931950" y="2722155"/>
            <a:ext cx="3619500" cy="480219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画笔线条粗细为5，不用加引号</a:t>
            </a:r>
          </a:p>
        </p:txBody>
      </p:sp>
      <p:grpSp>
        <p:nvGrpSpPr>
          <p:cNvPr id="7" name="组合1"/>
          <p:cNvGrpSpPr/>
          <p:nvPr/>
        </p:nvGrpSpPr>
        <p:grpSpPr>
          <a:xfrm>
            <a:off x="481756" y="3162467"/>
            <a:ext cx="4131440" cy="2450306"/>
            <a:chOff x="0" y="0"/>
            <a:chExt cx="4131440" cy="2450306"/>
          </a:xfrm>
        </p:grpSpPr>
        <p:sp>
          <p:nvSpPr>
            <p:cNvPr id="8" name="文本9"/>
            <p:cNvSpPr txBox="1"/>
            <p:nvPr/>
          </p:nvSpPr>
          <p:spPr>
            <a:xfrm>
              <a:off x="0" y="0"/>
              <a:ext cx="2857500" cy="2450306"/>
            </a:xfrm>
            <a:prstGeom prst="rect">
              <a:avLst/>
            </a:prstGeom>
            <a:noFill/>
          </p:spPr>
          <p:txBody>
            <a:bodyPr anchor="t"/>
            <a:lstStyle/>
            <a:p>
              <a:pPr marL="0" algn="l">
                <a:lnSpc>
                  <a:spcPts val="2900"/>
                </a:lnSpc>
              </a:pPr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import turtle        </a:t>
              </a:r>
            </a:p>
            <a:p>
              <a:pPr marL="0" algn="l">
                <a:lnSpc>
                  <a:spcPts val="2900"/>
                </a:lnSpc>
              </a:pPr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  </a:t>
              </a:r>
            </a:p>
            <a:p>
              <a:pPr marL="0" algn="l">
                <a:lnSpc>
                  <a:spcPts val="2900"/>
                </a:lnSpc>
              </a:pPr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turtle.left(120)     </a:t>
              </a:r>
            </a:p>
            <a:p>
              <a:pPr marL="0" algn="l">
                <a:lnSpc>
                  <a:spcPts val="2900"/>
                </a:lnSpc>
              </a:pPr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  </a:t>
              </a:r>
            </a:p>
            <a:p>
              <a:pPr marL="0" algn="l">
                <a:lnSpc>
                  <a:spcPts val="2900"/>
                </a:lnSpc>
              </a:pPr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turtle.left(120)     </a:t>
              </a:r>
            </a:p>
            <a:p>
              <a:pPr marL="0" algn="l">
                <a:lnSpc>
                  <a:spcPts val="2900"/>
                </a:lnSpc>
              </a:pPr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  </a:t>
              </a:r>
            </a:p>
          </p:txBody>
        </p:sp>
        <p:pic>
          <p:nvPicPr>
            <p:cNvPr id="9" name="图片1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97915" y="539334"/>
              <a:ext cx="1533525" cy="1371600"/>
            </a:xfrm>
            <a:prstGeom prst="rect">
              <a:avLst/>
            </a:prstGeom>
          </p:spPr>
        </p:pic>
      </p:grpSp>
      <p:sp>
        <p:nvSpPr>
          <p:cNvPr id="10" name="形状1"/>
          <p:cNvSpPr txBox="1"/>
          <p:nvPr/>
        </p:nvSpPr>
        <p:spPr>
          <a:xfrm>
            <a:off x="4804487" y="4123844"/>
            <a:ext cx="922592" cy="527828"/>
          </a:xfrm>
          <a:custGeom>
            <a:avLst/>
            <a:gdLst>
              <a:gd name="connsiteX0" fmla="*/ 605895 w 922592"/>
              <a:gd name="connsiteY0" fmla="*/ 0 h 527828"/>
              <a:gd name="connsiteX1" fmla="*/ 922592 w 922592"/>
              <a:gd name="connsiteY1" fmla="*/ 263914 h 527828"/>
              <a:gd name="connsiteX2" fmla="*/ 605895 w 922592"/>
              <a:gd name="connsiteY2" fmla="*/ 527828 h 527828"/>
              <a:gd name="connsiteX3" fmla="*/ 605895 w 922592"/>
              <a:gd name="connsiteY3" fmla="*/ 351885 h 527828"/>
              <a:gd name="connsiteX4" fmla="*/ 0 w 922592"/>
              <a:gd name="connsiteY4" fmla="*/ 351885 h 527828"/>
              <a:gd name="connsiteX5" fmla="*/ 0 w 922592"/>
              <a:gd name="connsiteY5" fmla="*/ 175943 h 527828"/>
              <a:gd name="connsiteX6" fmla="*/ 605895 w 922592"/>
              <a:gd name="connsiteY6" fmla="*/ 175943 h 527828"/>
              <a:gd name="connsiteX7" fmla="*/ 605895 w 922592"/>
              <a:gd name="connsiteY7" fmla="*/ 0 h 527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2592" h="527828">
                <a:moveTo>
                  <a:pt x="605895" y="0"/>
                </a:moveTo>
                <a:lnTo>
                  <a:pt x="922592" y="263914"/>
                </a:lnTo>
                <a:lnTo>
                  <a:pt x="605895" y="527828"/>
                </a:lnTo>
                <a:lnTo>
                  <a:pt x="605895" y="351885"/>
                </a:lnTo>
                <a:lnTo>
                  <a:pt x="0" y="351885"/>
                </a:lnTo>
                <a:lnTo>
                  <a:pt x="0" y="175943"/>
                </a:lnTo>
                <a:lnTo>
                  <a:pt x="605895" y="175943"/>
                </a:lnTo>
                <a:lnTo>
                  <a:pt x="605895" y="0"/>
                </a:lnTo>
                <a:close/>
              </a:path>
            </a:pathLst>
          </a:custGeom>
          <a:solidFill>
            <a:srgbClr val="166EE1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grpSp>
        <p:nvGrpSpPr>
          <p:cNvPr id="11" name="组合2"/>
          <p:cNvGrpSpPr/>
          <p:nvPr/>
        </p:nvGrpSpPr>
        <p:grpSpPr>
          <a:xfrm>
            <a:off x="5757139" y="3115804"/>
            <a:ext cx="6345848" cy="2797969"/>
            <a:chOff x="0" y="0"/>
            <a:chExt cx="6345848" cy="2797969"/>
          </a:xfrm>
        </p:grpSpPr>
        <p:sp>
          <p:nvSpPr>
            <p:cNvPr id="12" name="文本10"/>
            <p:cNvSpPr txBox="1"/>
            <p:nvPr/>
          </p:nvSpPr>
          <p:spPr>
            <a:xfrm>
              <a:off x="1710348" y="0"/>
              <a:ext cx="4635500" cy="2797969"/>
            </a:xfrm>
            <a:prstGeom prst="rect">
              <a:avLst/>
            </a:prstGeom>
            <a:noFill/>
          </p:spPr>
          <p:txBody>
            <a:bodyPr anchor="t"/>
            <a:lstStyle/>
            <a:p>
              <a:pPr marL="0" algn="l"/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import turtle</a:t>
              </a:r>
            </a:p>
            <a:p>
              <a:pPr marL="0" algn="l"/>
              <a:r>
                <a:rPr lang="zh-CN" altLang="en-US" sz="1999" b="0" i="0" dirty="0">
                  <a:solidFill>
                    <a:srgbClr val="FF0000">
                      <a:alpha val="100000"/>
                    </a:srgbClr>
                  </a:solidFill>
                  <a:latin typeface="黑体"/>
                  <a:ea typeface="黑体"/>
                </a:rPr>
                <a:t>turtle.screensize(300,300,"green") </a:t>
              </a:r>
            </a:p>
            <a:p>
              <a:pPr marL="0" algn="l"/>
              <a:r>
                <a:rPr lang="zh-CN" altLang="en-US" sz="1999" b="0" i="0" dirty="0">
                  <a:solidFill>
                    <a:srgbClr val="FF0000">
                      <a:alpha val="100000"/>
                    </a:srgbClr>
                  </a:solidFill>
                  <a:latin typeface="黑体"/>
                  <a:ea typeface="黑体"/>
                </a:rPr>
                <a:t>turtle.color("red")</a:t>
              </a:r>
            </a:p>
            <a:p>
              <a:pPr marL="0" algn="l"/>
              <a:r>
                <a:rPr lang="zh-CN" altLang="en-US" sz="1999" b="0" i="0" dirty="0">
                  <a:solidFill>
                    <a:srgbClr val="FF0000">
                      <a:alpha val="100000"/>
                    </a:srgbClr>
                  </a:solidFill>
                  <a:latin typeface="黑体"/>
                  <a:ea typeface="黑体"/>
                </a:rPr>
                <a:t>turtle.pensize(5)</a:t>
              </a:r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/>
              </a:r>
            </a:p>
            <a:p>
              <a:pPr marL="0" algn="l"/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  </a:t>
              </a:r>
            </a:p>
            <a:p>
              <a:pPr marL="0" algn="l"/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turtle.left(120)     </a:t>
              </a:r>
            </a:p>
            <a:p>
              <a:pPr marL="0" algn="l"/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  </a:t>
              </a:r>
            </a:p>
            <a:p>
              <a:pPr marL="0" algn="l"/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turtle.left(120)     </a:t>
              </a:r>
            </a:p>
            <a:p>
              <a:pPr marL="0" algn="l"/>
              <a:r>
                <a:rPr lang="zh-CN" altLang="en-US" sz="19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 </a:t>
              </a:r>
            </a:p>
          </p:txBody>
        </p:sp>
        <p:pic>
          <p:nvPicPr>
            <p:cNvPr id="13" name="图片2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543039"/>
              <a:ext cx="1638300" cy="1457325"/>
            </a:xfrm>
            <a:prstGeom prst="rect">
              <a:avLst/>
            </a:prstGeom>
          </p:spPr>
        </p:pic>
      </p:grpSp>
      <p:sp>
        <p:nvSpPr>
          <p:cNvPr id="14" name="文本6"/>
          <p:cNvSpPr txBox="1"/>
          <p:nvPr/>
        </p:nvSpPr>
        <p:spPr>
          <a:xfrm>
            <a:off x="481309" y="1042679"/>
            <a:ext cx="7302500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turtle.screensize(</a:t>
            </a:r>
            <a:r>
              <a:rPr lang="zh-CN" altLang="en-US" sz="31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300,300,"green"</a:t>
            </a: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 </a:t>
            </a:r>
          </a:p>
        </p:txBody>
      </p:sp>
      <p:sp>
        <p:nvSpPr>
          <p:cNvPr id="15" name="文本7"/>
          <p:cNvSpPr txBox="1"/>
          <p:nvPr/>
        </p:nvSpPr>
        <p:spPr>
          <a:xfrm>
            <a:off x="481490" y="1601886"/>
            <a:ext cx="7302500" cy="480219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前面两个300是设置画布的尺寸，后面"green"设置画布背景颜色</a:t>
            </a:r>
          </a:p>
        </p:txBody>
      </p:sp>
      <p:sp>
        <p:nvSpPr>
          <p:cNvPr id="16" name="文本8"/>
          <p:cNvSpPr txBox="1"/>
          <p:nvPr/>
        </p:nvSpPr>
        <p:spPr>
          <a:xfrm>
            <a:off x="481584" y="5846568"/>
            <a:ext cx="10553700" cy="53816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399" b="0" i="0" dirty="0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准备画布和画笔当然应该在画画之前，而这三条语句的顺序却可以任意调换。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3" grpId="0" animBg="1"/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6" grpId="0" animBg="1"/>
    </p:bldLst>
  </p:timing>
</p:sld>
</file>

<file path=ppt/slides/slide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1">
            <a:extLst>
              <a:ext uri="{FF2B5EF4-FFF2-40B4-BE49-F238E27FC236}">
                <a16:creationId xmlns:a16="http://schemas.microsoft.com/office/drawing/2014/main" id="{69ED34C6-1862-8A8A-03F9-2D1EFC8C3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915" y="3088853"/>
            <a:ext cx="3210801" cy="2876550"/>
          </a:xfrm>
          <a:prstGeom prst="rect">
            <a:avLst/>
          </a:prstGeom>
        </p:spPr>
      </p:pic>
      <p:sp>
        <p:nvSpPr>
          <p:cNvPr id="3" name="文本1"/>
          <p:cNvSpPr txBox="1"/>
          <p:nvPr/>
        </p:nvSpPr>
        <p:spPr>
          <a:xfrm>
            <a:off x="793084" y="368294"/>
            <a:ext cx="5524500" cy="3467203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400"/>
              </a:lnSpc>
            </a:pPr>
            <a:r>
              <a:rPr lang="zh-CN" altLang="en-US" sz="2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提升练习：画出如下图形</a:t>
            </a:r>
            <a:r>
              <a:rPr lang="zh-CN" altLang="en-US" sz="2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3500"/>
              </a:lnSpc>
            </a:pP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1.这是一个</a:t>
            </a:r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正六边形</a:t>
            </a: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(转角多少度呢？)</a:t>
            </a:r>
          </a:p>
          <a:p>
            <a:pPr marL="0" algn="l">
              <a:lnSpc>
                <a:spcPts val="3500"/>
              </a:lnSpc>
            </a:pP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2.背景颜色为黑色：</a:t>
            </a:r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black</a:t>
            </a: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3500"/>
              </a:lnSpc>
            </a:pP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3.画笔线条粗细为：</a:t>
            </a:r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5</a:t>
            </a: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3500"/>
              </a:lnSpc>
            </a:pP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4.三组对边的颜色分别为：红色(</a:t>
            </a:r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red</a:t>
            </a: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 </a:t>
            </a:r>
          </a:p>
          <a:p>
            <a:pPr marL="0" algn="l">
              <a:lnSpc>
                <a:spcPts val="3500"/>
              </a:lnSpc>
            </a:pP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                    绿色(</a:t>
            </a:r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green</a:t>
            </a: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</a:t>
            </a:r>
          </a:p>
          <a:p>
            <a:pPr marL="0" algn="l">
              <a:lnSpc>
                <a:spcPts val="3500"/>
              </a:lnSpc>
            </a:pP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                    蓝色(</a:t>
            </a:r>
            <a:r>
              <a:rPr lang="zh-CN" altLang="en-US" sz="23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blue</a:t>
            </a:r>
            <a:r>
              <a:rPr lang="zh-CN" altLang="en-US" sz="2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</a:t>
            </a:r>
          </a:p>
        </p:txBody>
      </p:sp>
      <p:sp>
        <p:nvSpPr>
          <p:cNvPr id="4" name="文本2"/>
          <p:cNvSpPr txBox="1"/>
          <p:nvPr/>
        </p:nvSpPr>
        <p:spPr>
          <a:xfrm>
            <a:off x="6913704" y="402405"/>
            <a:ext cx="4635500" cy="59848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turtle.screensize(300,300,"black") 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turtle.pensize(5)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turtle.color("green")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turtle.color("blue")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turtle.color("green")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turtle.color("blue")</a:t>
            </a:r>
          </a:p>
          <a:p>
            <a:pPr marL="0" algn="l"/>
            <a:r>
              <a:rPr lang="zh-CN" altLang="en-US" sz="1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thm15="http://schemas.microsoft.com/office/thememl/2012/main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Words>0</ap:Words>
  <ap:Application>Microsoft Office PowerPoint</ap:Application>
  <ap:PresentationFormat>宽屏</ap:PresentationFormat>
  <ap:Paragraphs>0</ap:Paragraphs>
  <ap:Slides>1</ap:Slides>
  <ap:Notes>0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3">
      <vt:lpstr>Arial</vt:lpstr>
      <vt:lpstr>Office 主题​​</vt:lpstr>
      <vt:lpstr>PowerPoint 演示文稿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creator>陈亮</dc:creator>
  <dc:title>七（下）—新起点-海龟画图2（第6次课）</dc:title>
  <revision>1</revision>
  <dcterms:created xsi:type="dcterms:W3CDTF">2025-04-07T02:24:00.9702744Z</dcterms:created>
  <dcterms:modified xsi:type="dcterms:W3CDTF">2025-04-07T02:24:00.9702824Z</dcterms:modified>
  <lastModifiedBy>陈亮</lastModifiedBy>
</coreProperties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D5CDD505-2E9C-101B-9397-08002B2CF9AE}" pid="2" name="ApplicationName">
    <vt:lpwstr>EasiNote5</vt:lpwstr>
  </op:property>
  <op:property fmtid="{D5CDD505-2E9C-101B-9397-08002B2CF9AE}" pid="3" name="ApplicationVersion">
    <vt:lpwstr>5.2.4.8772</vt:lpwstr>
  </op:property>
  <op:property fmtid="{D5CDD505-2E9C-101B-9397-08002B2CF9AE}" pid="4" name="EasiNoteCoursewareInfo">
    <vt:lpwstr>ec99f957-ec53-4edc-a142-ad08af31eb62:1</vt:lpwstr>
  </op:property>
  <op:property fmtid="{D5CDD505-2E9C-101B-9397-08002B2CF9AE}" pid="5" name="EasiNoteDocumentName">
    <vt:lpwstr>七（下）—新起点-海龟画图2（第6次课）</vt:lpwstr>
  </op:property>
  <op:property fmtid="{D5CDD505-2E9C-101B-9397-08002B2CF9AE}" pid="6" name="EasiNoteAuthor">
    <vt:lpwstr>dec5f7cd95d34196888ce10789a7a3c2</vt:lpwstr>
  </op:property>
  <op:property fmtid="{D5CDD505-2E9C-101B-9397-08002B2CF9AE}" pid="7" name="EasiNoteUpstreamCoursewareInfo_0">
    <vt:lpwstr>5bda1492-149d-4ece-8fea-9159c5af483c</vt:lpwstr>
  </op:property>
  <op:property fmtid="{D5CDD505-2E9C-101B-9397-08002B2CF9AE}" pid="8" name="EasiNoteUpstreamCoursewareInfo_1">
    <vt:lpwstr>c955f2be-9901-4979-a204-98b8fa57f9eb</vt:lpwstr>
  </op:property>
  <op:property fmtid="{D5CDD505-2E9C-101B-9397-08002B2CF9AE}" pid="9" name="EasiNoteUpstreamCoursewareInfo_2">
    <vt:lpwstr>bca4cd55-6fef-4ea2-a1fa-e2cd2427479e</vt:lpwstr>
  </op:property>
  <op:property fmtid="{D5CDD505-2E9C-101B-9397-08002B2CF9AE}" pid="10" name="EasiNoteUpstreamCoursewareInfo_3">
    <vt:lpwstr>3d345b0d-e215-4996-8957-bea14391e328</vt:lpwstr>
  </op:property>
  <op:property fmtid="{D5CDD505-2E9C-101B-9397-08002B2CF9AE}" pid="11" name="EasiNoteUpstreamCoursewareInfo_4">
    <vt:lpwstr>32006d20-1767-4c30-b88d-4ab1a9a1883f</vt:lpwstr>
  </op:property>
  <op:property fmtid="{D5CDD505-2E9C-101B-9397-08002B2CF9AE}" pid="12" name="EasiNoteUpstreamCoursewareInfo_5">
    <vt:lpwstr>b3442f64-00c3-499f-ab4e-86d64f0aff4f</vt:lpwstr>
  </op:property>
  <op:property fmtid="{D5CDD505-2E9C-101B-9397-08002B2CF9AE}" pid="13" name="EasiNoteUpstreamCoursewareInfo_6">
    <vt:lpwstr>507c3a69-a02e-4a5a-a76e-d1ef38218505</vt:lpwstr>
  </op:property>
  <op:property fmtid="{D5CDD505-2E9C-101B-9397-08002B2CF9AE}" pid="14" name="EasiNoteUpstreamCoursewareInfo_7">
    <vt:lpwstr>087414fb-e25d-488f-b4a1-427811324291</vt:lpwstr>
  </op:property>
  <op:property fmtid="{D5CDD505-2E9C-101B-9397-08002B2CF9AE}" pid="15" name="EasiNoteUpstreamCoursewareInfo_8">
    <vt:lpwstr>902dbc3c-f067-4533-858c-1eff8a192dac</vt:lpwstr>
  </op:property>
</op:Properties>
</file>