
<file path=[Content_Types].xml><?xml version="1.0" encoding="utf-8"?>
<Types xmlns="http://schemas.openxmlformats.org/package/2006/content-types">
  <Default Extension="xml" ContentType="application/vnd.openxmlformats-officedocument.presentationml.presentation.main+xml"/>
  <Default Extension="png" ContentType="image/png"/>
  <Default Extension="rels" ContentType="application/vnd.openxmlformats-package.relationship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&#65279;<?xml version="1.0" encoding="utf-8"?><Relationships xmlns="http://schemas.openxmlformats.org/package/2006/relationships"><Relationship Type="http://schemas.openxmlformats.org/officeDocument/2006/relationships/officeDocument" Target="/ppt/presentation.xml" Id="Rb6a53495830a4f39" /><Relationship Type="http://schemas.openxmlformats.org/officeDocument/2006/relationships/extended-properties" Target="/docProps/app.xml" Id="rId2" /><Relationship Type="http://schemas.openxmlformats.org/package/2006/relationships/metadata/core-properties" Target="/docProps/core.xml" Id="R6c6313c52d7a474b" /><Relationship Type="http://schemas.openxmlformats.org/officeDocument/2006/relationships/custom-properties" Target="/docProps/custom.xml" Id="Rc1ef11d711c54d2f" 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presProps" Target="/ppt/presProps.xml" Id="rId1" /><Relationship Type="http://schemas.openxmlformats.org/officeDocument/2006/relationships/viewProps" Target="/ppt/viewProps.xml" Id="rId2" /><Relationship Type="http://schemas.openxmlformats.org/officeDocument/2006/relationships/theme" Target="/ppt/theme/theme1.xml" Id="rId3" /><Relationship Type="http://schemas.openxmlformats.org/officeDocument/2006/relationships/tableStyles" Target="/ppt/tableStyles.xml" Id="rId4" /><Relationship Type="http://schemas.openxmlformats.org/officeDocument/2006/relationships/slideMaster" Target="/ppt/slideMasters/slideMaster1.xml" Id="rId5" /><Relationship Type="http://schemas.openxmlformats.org/officeDocument/2006/relationships/slide" Target="/ppt/slides/slide1.xml" Id="rId6" /><Relationship Type="http://schemas.openxmlformats.org/officeDocument/2006/relationships/slide" Target="/ppt/slides/slide2.xml" Id="rId7" /><Relationship Type="http://schemas.openxmlformats.org/officeDocument/2006/relationships/slide" Target="/ppt/slides/slide3.xml" Id="rId8" /><Relationship Type="http://schemas.openxmlformats.org/officeDocument/2006/relationships/slide" Target="/ppt/slides/slide4.xml" Id="rId9" /><Relationship Type="http://schemas.openxmlformats.org/officeDocument/2006/relationships/slide" Target="/ppt/slides/slide5.xml" Id="rId10" /><Relationship Type="http://schemas.openxmlformats.org/officeDocument/2006/relationships/slide" Target="/ppt/slides/slide6.xml" Id="rId11" /><Relationship Type="http://schemas.openxmlformats.org/officeDocument/2006/relationships/slide" Target="/ppt/slides/slide7.xml" Id="rId12" /></Relationships>
</file>

<file path=ppt/slideLayouts/_rels/slideLayout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_rels/slideLayout7.xml.rels>&#65279;<?xml version="1.0" encoding="utf-8"?><Relationships xmlns="http://schemas.openxmlformats.org/package/2006/relationships"><Relationship Type="http://schemas.openxmlformats.org/officeDocument/2006/relationships/slideMaster" Target="/ppt/slideMasters/slideMaster1.xml" Id="rId1" /></Relationships>
</file>

<file path=ppt/slideLayouts/slideLayout1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2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3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4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5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6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Layouts/slideLayout7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191420"/>
      </p:ext>
    </p:extLst>
  </p:cSld>
  <p:clrMapOvr>
    <a:masterClrMapping/>
  </p:clrMapOvr>
</p:sldLayout>
</file>

<file path=ppt/slideMasters/_rels/slideMaster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Id1" /><Relationship Type="http://schemas.openxmlformats.org/officeDocument/2006/relationships/theme" Target="/ppt/theme/theme1.xml" Id="rId2" /><Relationship Type="http://schemas.openxmlformats.org/officeDocument/2006/relationships/slideLayout" Target="/ppt/slideLayouts/slideLayout2.xml" Id="rId3" /><Relationship Type="http://schemas.openxmlformats.org/officeDocument/2006/relationships/slideLayout" Target="/ppt/slideLayouts/slideLayout3.xml" Id="rId4" /><Relationship Type="http://schemas.openxmlformats.org/officeDocument/2006/relationships/slideLayout" Target="/ppt/slideLayouts/slideLayout4.xml" Id="rId5" /><Relationship Type="http://schemas.openxmlformats.org/officeDocument/2006/relationships/slideLayout" Target="/ppt/slideLayouts/slideLayout5.xml" Id="rId6" /><Relationship Type="http://schemas.openxmlformats.org/officeDocument/2006/relationships/slideLayout" Target="/ppt/slideLayouts/slideLayout6.xml" Id="rId7" /><Relationship Type="http://schemas.openxmlformats.org/officeDocument/2006/relationships/slideLayout" Target="/ppt/slideLayouts/slideLayout7.xml" Id="rId8" /></Relationships>
</file>

<file path=ppt/slideMasters/slideMaster1.xml><?xml version="1.0" encoding="utf-8"?>
<p:sld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3735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Id1" /><Relationship Type="http://schemas.openxmlformats.org/officeDocument/2006/relationships/image" Target="/ppt/media/image.png" Id="rId2" /></Relationships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Id1" /><Relationship Type="http://schemas.openxmlformats.org/officeDocument/2006/relationships/image" Target="/ppt/media/image2.png" Id="rId2" /></Relationships>
</file>

<file path=ppt/slides/_rels/slide3.xml.rels>&#65279;<?xml version="1.0" encoding="utf-8"?><Relationships xmlns="http://schemas.openxmlformats.org/package/2006/relationships"><Relationship Type="http://schemas.openxmlformats.org/officeDocument/2006/relationships/slideLayout" Target="/ppt/slideLayouts/slideLayout3.xml" Id="rId1" /><Relationship Type="http://schemas.openxmlformats.org/officeDocument/2006/relationships/image" Target="/ppt/media/image3.png" Id="rId2" /></Relationships>
</file>

<file path=ppt/slides/_rels/slide4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Id1" /><Relationship Type="http://schemas.openxmlformats.org/officeDocument/2006/relationships/image" Target="/ppt/media/image4.png" Id="rId2" /><Relationship Type="http://schemas.openxmlformats.org/officeDocument/2006/relationships/image" Target="/ppt/media/image5.png" Id="rId3" /><Relationship Type="http://schemas.openxmlformats.org/officeDocument/2006/relationships/image" Target="/ppt/media/image6.png" Id="rId4" /></Relationships>
</file>

<file path=ppt/slides/_rels/slide5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Id1" /><Relationship Type="http://schemas.openxmlformats.org/officeDocument/2006/relationships/image" Target="/ppt/media/image7.png" Id="rId2" /></Relationships>
</file>

<file path=ppt/slides/_rels/slide6.xml.rels>&#65279;<?xml version="1.0" encoding="utf-8"?><Relationships xmlns="http://schemas.openxmlformats.org/package/2006/relationships"><Relationship Type="http://schemas.openxmlformats.org/officeDocument/2006/relationships/slideLayout" Target="/ppt/slideLayouts/slideLayout6.xml" Id="rId1" /><Relationship Type="http://schemas.openxmlformats.org/officeDocument/2006/relationships/image" Target="/ppt/media/image8.png" Id="rId2" /><Relationship Type="http://schemas.openxmlformats.org/officeDocument/2006/relationships/image" Target="/ppt/media/image9.png" Id="rId3" /></Relationships>
</file>

<file path=ppt/slides/_rels/slide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Id1" /><Relationship Type="http://schemas.openxmlformats.org/officeDocument/2006/relationships/image" Target="/ppt/media/image10.png" Id="rId2" /><Relationship Type="http://schemas.openxmlformats.org/officeDocument/2006/relationships/image" Target="/ppt/media/image11.png" Id="rId3" /><Relationship Type="http://schemas.openxmlformats.org/officeDocument/2006/relationships/image" Target="/ppt/media/image12.png" Id="rId4" /><Relationship Type="http://schemas.openxmlformats.org/officeDocument/2006/relationships/image" Target="/ppt/media/image13.png" Id="rId5" /><Relationship Type="http://schemas.openxmlformats.org/officeDocument/2006/relationships/image" Target="/ppt/media/image14.png" Id="rId6" /></Relationships>
</file>

<file path=ppt/slides/slide1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1937680" y="1892675"/>
            <a:ext cx="8318500" cy="1349375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7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Python之海龟画图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3081309" y="3802132"/>
            <a:ext cx="6032500" cy="769938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39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第三课 循环让代码更简洁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</p:sld>
</file>

<file path=ppt/slides/slide2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5348097" y="2558739"/>
            <a:ext cx="1587500" cy="567134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#向左转90度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818537" y="482156"/>
            <a:ext cx="4254500" cy="654050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31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海龟画图基础语句复习</a:t>
            </a:r>
          </a:p>
        </p:txBody>
      </p:sp>
      <p:sp>
        <p:nvSpPr>
          <p:cNvPr id="4" name="文本3"/>
          <p:cNvSpPr txBox="1"/>
          <p:nvPr/>
        </p:nvSpPr>
        <p:spPr>
          <a:xfrm>
            <a:off x="1069581" y="1045274"/>
            <a:ext cx="3365497" cy="717788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4100"/>
              </a:lnSpc>
            </a:pPr>
            <a:r>
              <a:rPr lang="zh-CN" altLang="en-US" sz="2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import turtle </a:t>
            </a:r>
          </a:p>
        </p:txBody>
      </p:sp>
      <p:sp>
        <p:nvSpPr>
          <p:cNvPr id="5" name="文本4"/>
          <p:cNvSpPr txBox="1"/>
          <p:nvPr/>
        </p:nvSpPr>
        <p:spPr>
          <a:xfrm>
            <a:off x="1069562" y="1745123"/>
            <a:ext cx="3746500" cy="717788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4100"/>
              </a:lnSpc>
            </a:pPr>
            <a:r>
              <a:rPr lang="zh-CN" altLang="en-US" sz="2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 </a:t>
            </a:r>
          </a:p>
        </p:txBody>
      </p:sp>
      <p:sp>
        <p:nvSpPr>
          <p:cNvPr id="6" name="文本5"/>
          <p:cNvSpPr txBox="1"/>
          <p:nvPr/>
        </p:nvSpPr>
        <p:spPr>
          <a:xfrm>
            <a:off x="1057208" y="3177983"/>
            <a:ext cx="3390900" cy="717788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4100"/>
              </a:lnSpc>
            </a:pPr>
            <a:r>
              <a:rPr lang="zh-CN" altLang="en-US" sz="2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turtle.right(90)  </a:t>
            </a:r>
          </a:p>
        </p:txBody>
      </p:sp>
      <p:sp>
        <p:nvSpPr>
          <p:cNvPr id="7" name="文本6"/>
          <p:cNvSpPr txBox="1"/>
          <p:nvPr/>
        </p:nvSpPr>
        <p:spPr>
          <a:xfrm>
            <a:off x="1069200" y="2434807"/>
            <a:ext cx="3213100" cy="717788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4100"/>
              </a:lnSpc>
            </a:pPr>
            <a:r>
              <a:rPr lang="zh-CN" altLang="en-US" sz="2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turtle.left(90)  </a:t>
            </a:r>
          </a:p>
        </p:txBody>
      </p:sp>
      <p:sp>
        <p:nvSpPr>
          <p:cNvPr id="8" name="文本7"/>
          <p:cNvSpPr txBox="1"/>
          <p:nvPr/>
        </p:nvSpPr>
        <p:spPr>
          <a:xfrm>
            <a:off x="5347992" y="1178519"/>
            <a:ext cx="2095500" cy="567134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#引入turtle模块</a:t>
            </a:r>
          </a:p>
        </p:txBody>
      </p:sp>
      <p:sp>
        <p:nvSpPr>
          <p:cNvPr id="9" name="文本8"/>
          <p:cNvSpPr txBox="1"/>
          <p:nvPr/>
        </p:nvSpPr>
        <p:spPr>
          <a:xfrm>
            <a:off x="5348202" y="1867576"/>
            <a:ext cx="5778500" cy="567134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#向当前方向前进150个像素，初始默认方向为向右</a:t>
            </a:r>
          </a:p>
        </p:txBody>
      </p:sp>
      <p:sp>
        <p:nvSpPr>
          <p:cNvPr id="10" name="文本9"/>
          <p:cNvSpPr txBox="1"/>
          <p:nvPr/>
        </p:nvSpPr>
        <p:spPr>
          <a:xfrm>
            <a:off x="5347916" y="3253521"/>
            <a:ext cx="1587500" cy="567134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#向右转90度</a:t>
            </a:r>
          </a:p>
        </p:txBody>
      </p:sp>
      <p:sp>
        <p:nvSpPr>
          <p:cNvPr id="11" name="形状1"/>
          <p:cNvSpPr txBox="1"/>
          <p:nvPr/>
        </p:nvSpPr>
        <p:spPr>
          <a:xfrm>
            <a:off x="969713" y="1692590"/>
            <a:ext cx="2733762" cy="1191"/>
          </a:xfrm>
          <a:prstGeom prst="line"/>
          <a:solidFill>
            <a:srgbClr val="166EE1">
              <a:alpha val="100000"/>
            </a:srgbClr>
          </a:solidFill>
          <a:ln w="19050">
            <a:solidFill>
              <a:srgbClr val="166EE1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12" name="形状2"/>
          <p:cNvSpPr txBox="1"/>
          <p:nvPr/>
        </p:nvSpPr>
        <p:spPr>
          <a:xfrm>
            <a:off x="969435" y="2400824"/>
            <a:ext cx="3703239" cy="1191"/>
          </a:xfrm>
          <a:prstGeom prst="line"/>
          <a:solidFill>
            <a:srgbClr val="166EE1">
              <a:alpha val="100000"/>
            </a:srgbClr>
          </a:solidFill>
          <a:ln w="19050">
            <a:solidFill>
              <a:srgbClr val="166EE1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13" name="形状3"/>
          <p:cNvSpPr txBox="1"/>
          <p:nvPr/>
        </p:nvSpPr>
        <p:spPr>
          <a:xfrm>
            <a:off x="969607" y="3081528"/>
            <a:ext cx="3011417" cy="1191"/>
          </a:xfrm>
          <a:prstGeom prst="line"/>
          <a:solidFill>
            <a:srgbClr val="166EE1">
              <a:alpha val="100000"/>
            </a:srgbClr>
          </a:solidFill>
          <a:ln w="19050">
            <a:solidFill>
              <a:srgbClr val="166EE1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14" name="形状4"/>
          <p:cNvSpPr txBox="1"/>
          <p:nvPr/>
        </p:nvSpPr>
        <p:spPr>
          <a:xfrm>
            <a:off x="969674" y="3829834"/>
            <a:ext cx="3123606" cy="1191"/>
          </a:xfrm>
          <a:prstGeom prst="line"/>
          <a:solidFill>
            <a:srgbClr val="166EE1">
              <a:alpha val="100000"/>
            </a:srgbClr>
          </a:solidFill>
          <a:ln w="19050">
            <a:solidFill>
              <a:srgbClr val="166EE1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15" name="文本10"/>
          <p:cNvSpPr txBox="1"/>
          <p:nvPr/>
        </p:nvSpPr>
        <p:spPr>
          <a:xfrm>
            <a:off x="6516129" y="4045172"/>
            <a:ext cx="5187553" cy="480219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19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#设置画布的尺寸300X300，背景颜色"green"</a:t>
            </a:r>
          </a:p>
        </p:txBody>
      </p:sp>
      <p:sp>
        <p:nvSpPr>
          <p:cNvPr id="16" name="文本11"/>
          <p:cNvSpPr txBox="1"/>
          <p:nvPr/>
        </p:nvSpPr>
        <p:spPr>
          <a:xfrm>
            <a:off x="1057170" y="4031161"/>
            <a:ext cx="5080000" cy="509175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21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turtle.screensize(</a:t>
            </a:r>
            <a:r>
              <a:rPr lang="zh-CN" altLang="en-US" sz="21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300,300,"green"</a:t>
            </a:r>
            <a:r>
              <a:rPr lang="zh-CN" altLang="en-US" sz="21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) </a:t>
            </a:r>
          </a:p>
        </p:txBody>
      </p:sp>
      <p:sp>
        <p:nvSpPr>
          <p:cNvPr id="17" name="形状5"/>
          <p:cNvSpPr txBox="1"/>
          <p:nvPr/>
        </p:nvSpPr>
        <p:spPr>
          <a:xfrm flipV="1">
            <a:off x="969207" y="4530485"/>
            <a:ext cx="5053251" cy="1191"/>
          </a:xfrm>
          <a:prstGeom prst="line"/>
          <a:solidFill>
            <a:srgbClr val="166EE1">
              <a:alpha val="100000"/>
            </a:srgbClr>
          </a:solidFill>
          <a:ln w="19050">
            <a:solidFill>
              <a:srgbClr val="166EE1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18" name="文本12"/>
          <p:cNvSpPr txBox="1"/>
          <p:nvPr/>
        </p:nvSpPr>
        <p:spPr>
          <a:xfrm>
            <a:off x="1031538" y="4677794"/>
            <a:ext cx="3568700" cy="596106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2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turtle.color(</a:t>
            </a:r>
            <a:r>
              <a:rPr lang="zh-CN" altLang="en-US" sz="27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"red"</a:t>
            </a:r>
            <a:r>
              <a:rPr lang="zh-CN" altLang="en-US" sz="2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)</a:t>
            </a:r>
          </a:p>
        </p:txBody>
      </p:sp>
      <p:sp>
        <p:nvSpPr>
          <p:cNvPr id="19" name="文本13"/>
          <p:cNvSpPr txBox="1"/>
          <p:nvPr/>
        </p:nvSpPr>
        <p:spPr>
          <a:xfrm>
            <a:off x="1031348" y="5411162"/>
            <a:ext cx="3213100" cy="596106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2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turtle.pensize(</a:t>
            </a:r>
            <a:r>
              <a:rPr lang="zh-CN" altLang="en-US" sz="27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5</a:t>
            </a:r>
            <a:r>
              <a:rPr lang="zh-CN" altLang="en-US" sz="2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)</a:t>
            </a:r>
          </a:p>
        </p:txBody>
      </p:sp>
      <p:sp>
        <p:nvSpPr>
          <p:cNvPr id="20" name="形状6"/>
          <p:cNvSpPr txBox="1"/>
          <p:nvPr/>
        </p:nvSpPr>
        <p:spPr>
          <a:xfrm>
            <a:off x="983580" y="5237875"/>
            <a:ext cx="3585254" cy="1191"/>
          </a:xfrm>
          <a:prstGeom prst="line"/>
          <a:solidFill>
            <a:srgbClr val="166EE1">
              <a:alpha val="100000"/>
            </a:srgbClr>
          </a:solidFill>
          <a:ln w="19050">
            <a:solidFill>
              <a:srgbClr val="166EE1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21" name="形状7"/>
          <p:cNvSpPr txBox="1"/>
          <p:nvPr/>
        </p:nvSpPr>
        <p:spPr>
          <a:xfrm flipV="1">
            <a:off x="983628" y="5988620"/>
            <a:ext cx="3265202" cy="1191"/>
          </a:xfrm>
          <a:prstGeom prst="line"/>
          <a:solidFill>
            <a:srgbClr val="166EE1">
              <a:alpha val="100000"/>
            </a:srgbClr>
          </a:solidFill>
          <a:ln w="19050">
            <a:solidFill>
              <a:srgbClr val="166EE1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22" name="文本14"/>
          <p:cNvSpPr txBox="1"/>
          <p:nvPr/>
        </p:nvSpPr>
        <p:spPr>
          <a:xfrm>
            <a:off x="5347811" y="4692777"/>
            <a:ext cx="2730500" cy="567134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#设置画笔颜色为"red"</a:t>
            </a:r>
          </a:p>
        </p:txBody>
      </p:sp>
      <p:sp>
        <p:nvSpPr>
          <p:cNvPr id="23" name="文本15"/>
          <p:cNvSpPr txBox="1"/>
          <p:nvPr/>
        </p:nvSpPr>
        <p:spPr>
          <a:xfrm>
            <a:off x="5347706" y="5411295"/>
            <a:ext cx="2730500" cy="567134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2900"/>
              </a:lnSpc>
            </a:pPr>
            <a:r>
              <a:rPr lang="zh-CN" altLang="en-US" sz="19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#设置画笔线条粗细为5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6" fill="hold">
                      <p:stCondLst>
                        <p:cond delay="indefinite"/>
                      </p:stCondLst>
                      <p:childTnLst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" dur="3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3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19" grpId="0" animBg="1"/>
    </p:bldLst>
  </p:timing>
</p:sld>
</file>

<file path=ppt/slides/slide3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形状1"/>
          <p:cNvSpPr txBox="1"/>
          <p:nvPr/>
        </p:nvSpPr>
        <p:spPr>
          <a:xfrm>
            <a:off x="839335" y="3145984"/>
            <a:ext cx="3210243" cy="2924696"/>
          </a:xfrm>
          <a:prstGeom prst="rect"/>
          <a:solidFill>
            <a:srgbClr val="000000">
              <a:alpha val="100000"/>
            </a:srgbClr>
          </a:solidFill>
          <a:ln w="9525">
            <a:solidFill>
              <a:srgbClr val="FFFFFF">
                <a:alpha val="0"/>
              </a:srgbClr>
            </a:solidFill>
          </a:ln>
        </p:spPr>
        <p:txBody>
          <a:bodyPr anchor="ctr"/>
          <a:lstStyle/>
          <a:p>
            <a:pPr marL="0" algn="ctr"/>
          </a:p>
        </p:txBody>
      </p:sp>
      <p:sp>
        <p:nvSpPr>
          <p:cNvPr id="3" name="文本1"/>
          <p:cNvSpPr txBox="1"/>
          <p:nvPr/>
        </p:nvSpPr>
        <p:spPr>
          <a:xfrm>
            <a:off x="507540" y="402222"/>
            <a:ext cx="4191000" cy="2638512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3200"/>
              </a:lnSpc>
            </a:pPr>
            <a:r>
              <a:rPr lang="zh-CN" altLang="en-US" sz="21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上周任务：画出如下图形</a:t>
            </a:r>
            <a:r>
              <a:rPr lang="zh-CN" altLang="en-US" sz="25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/>
            </a:r>
          </a:p>
          <a:p>
            <a:pPr marL="0" algn="l">
              <a:lnSpc>
                <a:spcPts val="2600"/>
              </a:lnSpc>
            </a:pPr>
            <a:r>
              <a:rPr lang="zh-CN" altLang="en-US" sz="1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1.这是一个</a:t>
            </a:r>
            <a:r>
              <a:rPr lang="zh-CN" altLang="en-US" sz="17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正六边形</a:t>
            </a:r>
            <a:r>
              <a:rPr lang="zh-CN" altLang="en-US" sz="1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(转角多少度呢？)</a:t>
            </a:r>
          </a:p>
          <a:p>
            <a:pPr marL="0" algn="l">
              <a:lnSpc>
                <a:spcPts val="2600"/>
              </a:lnSpc>
            </a:pPr>
            <a:r>
              <a:rPr lang="zh-CN" altLang="en-US" sz="1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2.背景颜色为黑色：</a:t>
            </a:r>
            <a:r>
              <a:rPr lang="zh-CN" altLang="en-US" sz="17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black</a:t>
            </a:r>
            <a:r>
              <a:rPr lang="zh-CN" altLang="en-US" sz="1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/>
            </a:r>
          </a:p>
          <a:p>
            <a:pPr marL="0" algn="l">
              <a:lnSpc>
                <a:spcPts val="2600"/>
              </a:lnSpc>
            </a:pPr>
            <a:r>
              <a:rPr lang="zh-CN" altLang="en-US" sz="1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3.画笔线条粗细为：</a:t>
            </a:r>
            <a:r>
              <a:rPr lang="zh-CN" altLang="en-US" sz="17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5</a:t>
            </a:r>
            <a:r>
              <a:rPr lang="zh-CN" altLang="en-US" sz="1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/>
            </a:r>
          </a:p>
          <a:p>
            <a:pPr marL="0" algn="l">
              <a:lnSpc>
                <a:spcPts val="2600"/>
              </a:lnSpc>
            </a:pPr>
            <a:r>
              <a:rPr lang="zh-CN" altLang="en-US" sz="1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4.三组对边的颜色分别为：红色(</a:t>
            </a:r>
            <a:r>
              <a:rPr lang="zh-CN" altLang="en-US" sz="17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red</a:t>
            </a:r>
            <a:r>
              <a:rPr lang="zh-CN" altLang="en-US" sz="1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) </a:t>
            </a:r>
          </a:p>
          <a:p>
            <a:pPr marL="0" algn="l">
              <a:lnSpc>
                <a:spcPts val="2600"/>
              </a:lnSpc>
            </a:pPr>
            <a:r>
              <a:rPr lang="zh-CN" altLang="en-US" sz="1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                    绿色(</a:t>
            </a:r>
            <a:r>
              <a:rPr lang="zh-CN" altLang="en-US" sz="17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green</a:t>
            </a:r>
            <a:r>
              <a:rPr lang="zh-CN" altLang="en-US" sz="1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)</a:t>
            </a:r>
          </a:p>
          <a:p>
            <a:pPr marL="0" algn="l">
              <a:lnSpc>
                <a:spcPts val="2600"/>
              </a:lnSpc>
            </a:pPr>
            <a:r>
              <a:rPr lang="zh-CN" altLang="en-US" sz="1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                    蓝色(</a:t>
            </a:r>
            <a:r>
              <a:rPr lang="zh-CN" altLang="en-US" sz="17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blue</a:t>
            </a:r>
            <a:r>
              <a:rPr lang="zh-CN" altLang="en-US" sz="1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)</a:t>
            </a:r>
          </a:p>
        </p:txBody>
      </p:sp>
      <p:sp>
        <p:nvSpPr>
          <p:cNvPr id="4" name="文本2"/>
          <p:cNvSpPr txBox="1"/>
          <p:nvPr/>
        </p:nvSpPr>
        <p:spPr>
          <a:xfrm>
            <a:off x="8877919" y="665471"/>
            <a:ext cx="2978153" cy="654050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15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#设置画布的尺寸、背景和画笔颜色，这是画画前的准备工作</a:t>
            </a:r>
          </a:p>
        </p:txBody>
      </p:sp>
      <p:sp>
        <p:nvSpPr>
          <p:cNvPr id="5" name="文本3"/>
          <p:cNvSpPr txBox="1"/>
          <p:nvPr/>
        </p:nvSpPr>
        <p:spPr>
          <a:xfrm>
            <a:off x="4819655" y="338220"/>
            <a:ext cx="1676400" cy="451231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1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import turtle</a:t>
            </a:r>
          </a:p>
        </p:txBody>
      </p:sp>
      <p:sp>
        <p:nvSpPr>
          <p:cNvPr id="6" name="文本4"/>
          <p:cNvSpPr txBox="1"/>
          <p:nvPr/>
        </p:nvSpPr>
        <p:spPr>
          <a:xfrm>
            <a:off x="4828118" y="665471"/>
            <a:ext cx="4191000" cy="711962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1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turtle.screensize(300,300,"black") </a:t>
            </a:r>
          </a:p>
          <a:p>
            <a:pPr marL="0" algn="l"/>
            <a:r>
              <a:rPr lang="zh-CN" altLang="en-US" sz="1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turtle.pensize(5)</a:t>
            </a:r>
          </a:p>
        </p:txBody>
      </p:sp>
      <p:sp>
        <p:nvSpPr>
          <p:cNvPr id="7" name="文本5"/>
          <p:cNvSpPr txBox="1"/>
          <p:nvPr/>
        </p:nvSpPr>
        <p:spPr>
          <a:xfrm>
            <a:off x="7418861" y="338534"/>
            <a:ext cx="2978153" cy="422275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15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#导入海龟库，海龟画图的前提</a:t>
            </a:r>
          </a:p>
        </p:txBody>
      </p:sp>
      <p:sp>
        <p:nvSpPr>
          <p:cNvPr id="8" name="文本6"/>
          <p:cNvSpPr txBox="1"/>
          <p:nvPr/>
        </p:nvSpPr>
        <p:spPr>
          <a:xfrm>
            <a:off x="4828423" y="1258487"/>
            <a:ext cx="2476500" cy="711962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1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turtle.color("red")</a:t>
            </a:r>
          </a:p>
          <a:p>
            <a:pPr marL="0" algn="l"/>
            <a:r>
              <a:rPr lang="zh-CN" altLang="en-US" sz="1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 </a:t>
            </a:r>
          </a:p>
        </p:txBody>
      </p:sp>
      <p:sp>
        <p:nvSpPr>
          <p:cNvPr id="9" name="文本7"/>
          <p:cNvSpPr txBox="1"/>
          <p:nvPr/>
        </p:nvSpPr>
        <p:spPr>
          <a:xfrm>
            <a:off x="7419242" y="1403486"/>
            <a:ext cx="2978153" cy="422275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15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#画第一条边之前设置画笔颜色</a:t>
            </a:r>
          </a:p>
        </p:txBody>
      </p:sp>
      <p:sp>
        <p:nvSpPr>
          <p:cNvPr id="10" name="文本8"/>
          <p:cNvSpPr txBox="1"/>
          <p:nvPr/>
        </p:nvSpPr>
        <p:spPr>
          <a:xfrm>
            <a:off x="4828423" y="1843831"/>
            <a:ext cx="2590800" cy="972693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1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turtle.left(60)</a:t>
            </a:r>
          </a:p>
          <a:p>
            <a:pPr marL="0" algn="l"/>
            <a:r>
              <a:rPr lang="zh-CN" altLang="en-US" sz="1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turtle.color("green")</a:t>
            </a:r>
          </a:p>
          <a:p>
            <a:pPr marL="0" algn="l"/>
            <a:r>
              <a:rPr lang="zh-CN" altLang="en-US" sz="1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  </a:t>
            </a:r>
          </a:p>
        </p:txBody>
      </p:sp>
      <p:sp>
        <p:nvSpPr>
          <p:cNvPr id="11" name="文本9"/>
          <p:cNvSpPr txBox="1"/>
          <p:nvPr/>
        </p:nvSpPr>
        <p:spPr>
          <a:xfrm>
            <a:off x="7418975" y="2003003"/>
            <a:ext cx="4437259" cy="654050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15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#画第二条边之前需要改变方向，更换画笔颜色，然后再画</a:t>
            </a:r>
          </a:p>
        </p:txBody>
      </p:sp>
      <p:sp>
        <p:nvSpPr>
          <p:cNvPr id="12" name="文本10"/>
          <p:cNvSpPr txBox="1"/>
          <p:nvPr/>
        </p:nvSpPr>
        <p:spPr>
          <a:xfrm>
            <a:off x="4828070" y="2704680"/>
            <a:ext cx="2476500" cy="972693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1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turtle.left(60)</a:t>
            </a:r>
          </a:p>
          <a:p>
            <a:pPr marL="0" algn="l"/>
            <a:r>
              <a:rPr lang="zh-CN" altLang="en-US" sz="1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turtle.color("blue")</a:t>
            </a:r>
          </a:p>
          <a:p>
            <a:pPr marL="0" algn="l"/>
            <a:r>
              <a:rPr lang="zh-CN" altLang="en-US" sz="1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</a:t>
            </a:r>
          </a:p>
        </p:txBody>
      </p:sp>
      <p:sp>
        <p:nvSpPr>
          <p:cNvPr id="13" name="文本11"/>
          <p:cNvSpPr txBox="1"/>
          <p:nvPr/>
        </p:nvSpPr>
        <p:spPr>
          <a:xfrm>
            <a:off x="7418832" y="2863862"/>
            <a:ext cx="4437259" cy="654050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15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#画第三条边之前需要再次改变方向和更换画笔颜色，然后画直线</a:t>
            </a:r>
          </a:p>
        </p:txBody>
      </p:sp>
      <p:sp>
        <p:nvSpPr>
          <p:cNvPr id="14" name="文本12"/>
          <p:cNvSpPr txBox="1"/>
          <p:nvPr/>
        </p:nvSpPr>
        <p:spPr>
          <a:xfrm>
            <a:off x="4828575" y="3578266"/>
            <a:ext cx="2362200" cy="972693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1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turtle.left(60)</a:t>
            </a:r>
          </a:p>
          <a:p>
            <a:pPr marL="0" algn="l"/>
            <a:r>
              <a:rPr lang="zh-CN" altLang="en-US" sz="1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turtle.color("red")</a:t>
            </a:r>
          </a:p>
          <a:p>
            <a:pPr marL="0" algn="l"/>
            <a:r>
              <a:rPr lang="zh-CN" altLang="en-US" sz="1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</a:t>
            </a:r>
          </a:p>
        </p:txBody>
      </p:sp>
      <p:sp>
        <p:nvSpPr>
          <p:cNvPr id="15" name="文本13"/>
          <p:cNvSpPr txBox="1"/>
          <p:nvPr/>
        </p:nvSpPr>
        <p:spPr>
          <a:xfrm>
            <a:off x="4828346" y="4431484"/>
            <a:ext cx="2590800" cy="972693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1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turtle.left(60)</a:t>
            </a:r>
          </a:p>
          <a:p>
            <a:pPr marL="0" algn="l"/>
            <a:r>
              <a:rPr lang="zh-CN" altLang="en-US" sz="1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turtle.color("green")</a:t>
            </a:r>
          </a:p>
          <a:p>
            <a:pPr marL="0" algn="l"/>
            <a:r>
              <a:rPr lang="zh-CN" altLang="en-US" sz="1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</a:t>
            </a:r>
          </a:p>
        </p:txBody>
      </p:sp>
      <p:sp>
        <p:nvSpPr>
          <p:cNvPr id="16" name="文本14"/>
          <p:cNvSpPr txBox="1"/>
          <p:nvPr/>
        </p:nvSpPr>
        <p:spPr>
          <a:xfrm>
            <a:off x="4828384" y="5276731"/>
            <a:ext cx="2476500" cy="972693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1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turtle.left(60)</a:t>
            </a:r>
          </a:p>
          <a:p>
            <a:pPr marL="0" algn="l"/>
            <a:r>
              <a:rPr lang="zh-CN" altLang="en-US" sz="1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turtle.color("blue")</a:t>
            </a:r>
          </a:p>
          <a:p>
            <a:pPr marL="0" algn="l"/>
            <a:r>
              <a:rPr lang="zh-CN" altLang="en-US" sz="1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</a:t>
            </a:r>
          </a:p>
        </p:txBody>
      </p:sp>
      <p:sp>
        <p:nvSpPr>
          <p:cNvPr id="17" name="文本15"/>
          <p:cNvSpPr txBox="1"/>
          <p:nvPr/>
        </p:nvSpPr>
        <p:spPr>
          <a:xfrm>
            <a:off x="7419280" y="3832022"/>
            <a:ext cx="1642262" cy="422275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15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#画第四条边</a:t>
            </a:r>
          </a:p>
        </p:txBody>
      </p:sp>
      <p:sp>
        <p:nvSpPr>
          <p:cNvPr id="18" name="文本16"/>
          <p:cNvSpPr txBox="1"/>
          <p:nvPr/>
        </p:nvSpPr>
        <p:spPr>
          <a:xfrm>
            <a:off x="7419365" y="4707007"/>
            <a:ext cx="1642262" cy="422275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15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#画第五条边</a:t>
            </a:r>
          </a:p>
        </p:txBody>
      </p:sp>
      <p:sp>
        <p:nvSpPr>
          <p:cNvPr id="19" name="文本17"/>
          <p:cNvSpPr txBox="1"/>
          <p:nvPr/>
        </p:nvSpPr>
        <p:spPr>
          <a:xfrm>
            <a:off x="7419051" y="5552256"/>
            <a:ext cx="1642262" cy="422275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15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#画第六条边</a:t>
            </a:r>
          </a:p>
        </p:txBody>
      </p:sp>
      <p:sp>
        <p:nvSpPr>
          <p:cNvPr id="20" name="形状2"/>
          <p:cNvSpPr txBox="1"/>
          <p:nvPr/>
        </p:nvSpPr>
        <p:spPr>
          <a:xfrm>
            <a:off x="1792104" y="5702250"/>
            <a:ext cx="1306600" cy="1191"/>
          </a:xfrm>
          <a:prstGeom prst="line"/>
          <a:solidFill>
            <a:srgbClr val="000000">
              <a:alpha val="100000"/>
            </a:srgbClr>
          </a:solidFill>
          <a:ln w="47625">
            <a:solidFill>
              <a:srgbClr val="FF0000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21" name="形状3"/>
          <p:cNvSpPr txBox="1"/>
          <p:nvPr/>
        </p:nvSpPr>
        <p:spPr>
          <a:xfrm flipV="1">
            <a:off x="3098191" y="4642522"/>
            <a:ext cx="612046" cy="1060094"/>
          </a:xfrm>
          <a:prstGeom prst="line"/>
          <a:solidFill>
            <a:srgbClr val="000000">
              <a:alpha val="100000"/>
            </a:srgbClr>
          </a:solidFill>
          <a:ln w="47625">
            <a:solidFill>
              <a:srgbClr val="1F650E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22" name="形状4"/>
          <p:cNvSpPr txBox="1"/>
          <p:nvPr/>
        </p:nvSpPr>
        <p:spPr>
          <a:xfrm flipH="1" flipV="1">
            <a:off x="1185768" y="4601956"/>
            <a:ext cx="626558" cy="1085230"/>
          </a:xfrm>
          <a:prstGeom prst="line"/>
          <a:solidFill>
            <a:srgbClr val="000000">
              <a:alpha val="100000"/>
            </a:srgbClr>
          </a:solidFill>
          <a:ln w="47625">
            <a:solidFill>
              <a:srgbClr val="3B00FF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23" name="形状5"/>
          <p:cNvSpPr txBox="1"/>
          <p:nvPr/>
        </p:nvSpPr>
        <p:spPr>
          <a:xfrm>
            <a:off x="1792549" y="3553467"/>
            <a:ext cx="1306600" cy="1191"/>
          </a:xfrm>
          <a:prstGeom prst="line"/>
          <a:solidFill>
            <a:srgbClr val="000000">
              <a:alpha val="100000"/>
            </a:srgbClr>
          </a:solidFill>
          <a:ln w="47625">
            <a:solidFill>
              <a:srgbClr val="FF0000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24" name="形状6"/>
          <p:cNvSpPr txBox="1"/>
          <p:nvPr/>
        </p:nvSpPr>
        <p:spPr>
          <a:xfrm>
            <a:off x="3077396" y="3553601"/>
            <a:ext cx="633842" cy="1097847"/>
          </a:xfrm>
          <a:prstGeom prst="line"/>
          <a:solidFill>
            <a:srgbClr val="000000">
              <a:alpha val="100000"/>
            </a:srgbClr>
          </a:solidFill>
          <a:ln w="47625">
            <a:solidFill>
              <a:srgbClr val="3B00FF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25" name="形状7"/>
          <p:cNvSpPr txBox="1"/>
          <p:nvPr/>
        </p:nvSpPr>
        <p:spPr>
          <a:xfrm flipV="1">
            <a:off x="1182472" y="3553601"/>
            <a:ext cx="610533" cy="1057474"/>
          </a:xfrm>
          <a:prstGeom prst="line"/>
          <a:solidFill>
            <a:srgbClr val="000000">
              <a:alpha val="100000"/>
            </a:srgbClr>
          </a:solidFill>
          <a:ln w="47625">
            <a:solidFill>
              <a:srgbClr val="1F650E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6" fill="hold">
                      <p:stCondLst>
                        <p:cond delay="indefinite"/>
                      </p:stCondLst>
                      <p:childTnLst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3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3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3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3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3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3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3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3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6" grpId="0" animBg="1"/>
      <p:bldP spid="4" grpId="0" animBg="1"/>
      <p:bldP spid="2" grpId="0" animBg="1"/>
      <p:bldP spid="8" grpId="0" animBg="1"/>
      <p:bldP spid="9" grpId="0" animBg="1"/>
      <p:bldP spid="20" grpId="0" animBg="1"/>
      <p:bldP spid="10" grpId="0" animBg="1"/>
      <p:bldP spid="11" grpId="0" animBg="1"/>
      <p:bldP spid="21" grpId="0" animBg="1"/>
      <p:bldP spid="12" grpId="0" animBg="1"/>
      <p:bldP spid="13" grpId="0" animBg="1"/>
      <p:bldP spid="24" grpId="0" animBg="1"/>
      <p:bldP spid="14" grpId="0" animBg="1"/>
      <p:bldP spid="17" grpId="0" animBg="1"/>
      <p:bldP spid="23" grpId="0" animBg="1"/>
      <p:bldP spid="15" grpId="0" animBg="1"/>
      <p:bldP spid="18" grpId="0" animBg="1"/>
      <p:bldP spid="25" grpId="0" animBg="1"/>
      <p:bldP spid="16" grpId="0" animBg="1"/>
      <p:bldP spid="19" grpId="0" animBg="1"/>
      <p:bldP spid="22" grpId="0" animBg="1"/>
    </p:bldLst>
  </p:timing>
</p:sld>
</file>

<file path=ppt/slides/slide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510528" y="599232"/>
            <a:ext cx="4413250" cy="5695315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18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import turtle</a:t>
            </a:r>
          </a:p>
          <a:p>
            <a:pPr marL="0" algn="l"/>
            <a:r>
              <a:rPr lang="zh-CN" altLang="en-US" sz="18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turtle.screensize(300,300,"black") </a:t>
            </a:r>
          </a:p>
          <a:p>
            <a:pPr marL="0" algn="l"/>
            <a:r>
              <a:rPr lang="zh-CN" altLang="en-US" sz="18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turtle.pensize(5)</a:t>
            </a:r>
          </a:p>
          <a:p>
            <a:pPr marL="0" algn="l"/>
            <a:r>
              <a:rPr lang="zh-CN" altLang="en-US" sz="18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turtle.color("red")</a:t>
            </a:r>
          </a:p>
          <a:p>
            <a:pPr marL="0" algn="l"/>
            <a:r>
              <a:rPr lang="zh-CN" altLang="en-US" sz="18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 </a:t>
            </a:r>
          </a:p>
          <a:p>
            <a:pPr marL="0" algn="l"/>
            <a:r>
              <a:rPr lang="zh-CN" altLang="en-US" sz="18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turtle.left(60)</a:t>
            </a:r>
          </a:p>
          <a:p>
            <a:pPr marL="0" algn="l"/>
            <a:r>
              <a:rPr lang="zh-CN" altLang="en-US" sz="18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turtle.color("green")</a:t>
            </a:r>
          </a:p>
          <a:p>
            <a:pPr marL="0" algn="l"/>
            <a:r>
              <a:rPr lang="zh-CN" altLang="en-US" sz="18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  </a:t>
            </a:r>
          </a:p>
          <a:p>
            <a:pPr marL="0" algn="l"/>
            <a:r>
              <a:rPr lang="zh-CN" altLang="en-US" sz="18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turtle.left(60)</a:t>
            </a:r>
          </a:p>
          <a:p>
            <a:pPr marL="0" algn="l"/>
            <a:r>
              <a:rPr lang="zh-CN" altLang="en-US" sz="18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turtle.color("blue")</a:t>
            </a:r>
          </a:p>
          <a:p>
            <a:pPr marL="0" algn="l"/>
            <a:r>
              <a:rPr lang="zh-CN" altLang="en-US" sz="18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</a:t>
            </a:r>
          </a:p>
          <a:p>
            <a:pPr marL="0" algn="l"/>
            <a:r>
              <a:rPr lang="zh-CN" altLang="en-US" sz="18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turtle.left(60)</a:t>
            </a:r>
          </a:p>
          <a:p>
            <a:pPr marL="0" algn="l"/>
            <a:r>
              <a:rPr lang="zh-CN" altLang="en-US" sz="18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turtle.color("red")</a:t>
            </a:r>
          </a:p>
          <a:p>
            <a:pPr marL="0" algn="l"/>
            <a:r>
              <a:rPr lang="zh-CN" altLang="en-US" sz="18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</a:t>
            </a:r>
          </a:p>
          <a:p>
            <a:pPr marL="0" algn="l"/>
            <a:r>
              <a:rPr lang="zh-CN" altLang="en-US" sz="18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turtle.left(60)</a:t>
            </a:r>
          </a:p>
          <a:p>
            <a:pPr marL="0" algn="l"/>
            <a:r>
              <a:rPr lang="zh-CN" altLang="en-US" sz="18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turtle.color("green")</a:t>
            </a:r>
          </a:p>
          <a:p>
            <a:pPr marL="0" algn="l"/>
            <a:r>
              <a:rPr lang="zh-CN" altLang="en-US" sz="18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</a:t>
            </a:r>
          </a:p>
          <a:p>
            <a:pPr marL="0" algn="l"/>
            <a:r>
              <a:rPr lang="zh-CN" altLang="en-US" sz="18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turtle.left(60)</a:t>
            </a:r>
          </a:p>
          <a:p>
            <a:pPr marL="0" algn="l"/>
            <a:r>
              <a:rPr lang="zh-CN" altLang="en-US" sz="18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turtle.color("blue")</a:t>
            </a:r>
          </a:p>
          <a:p>
            <a:pPr marL="0" algn="l"/>
            <a:r>
              <a:rPr lang="zh-CN" altLang="en-US" sz="18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</a:t>
            </a:r>
          </a:p>
        </p:txBody>
      </p:sp>
      <p:sp>
        <p:nvSpPr>
          <p:cNvPr id="3" name="形状1"/>
          <p:cNvSpPr txBox="1"/>
          <p:nvPr/>
        </p:nvSpPr>
        <p:spPr>
          <a:xfrm>
            <a:off x="511081" y="2505651"/>
            <a:ext cx="2725176" cy="1191"/>
          </a:xfrm>
          <a:prstGeom prst="line"/>
          <a:solidFill>
            <a:srgbClr val="FFFFFF">
              <a:alpha val="0"/>
            </a:srgbClr>
          </a:solidFill>
          <a:ln w="95250">
            <a:solidFill>
              <a:srgbClr val="FF0000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4" name="形状2"/>
          <p:cNvSpPr txBox="1"/>
          <p:nvPr/>
        </p:nvSpPr>
        <p:spPr>
          <a:xfrm>
            <a:off x="511252" y="3328082"/>
            <a:ext cx="2595171" cy="1191"/>
          </a:xfrm>
          <a:prstGeom prst="line"/>
          <a:solidFill>
            <a:srgbClr val="FFFFFF">
              <a:alpha val="0"/>
            </a:srgbClr>
          </a:solidFill>
          <a:ln w="95250">
            <a:solidFill>
              <a:srgbClr val="FF0000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5" name="形状3"/>
          <p:cNvSpPr txBox="1"/>
          <p:nvPr/>
        </p:nvSpPr>
        <p:spPr>
          <a:xfrm>
            <a:off x="511528" y="4151852"/>
            <a:ext cx="2465108" cy="1191"/>
          </a:xfrm>
          <a:prstGeom prst="line"/>
          <a:solidFill>
            <a:srgbClr val="FFFFFF">
              <a:alpha val="0"/>
            </a:srgbClr>
          </a:solidFill>
          <a:ln w="95250">
            <a:solidFill>
              <a:srgbClr val="FF0000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6" name="形状4"/>
          <p:cNvSpPr txBox="1"/>
          <p:nvPr/>
        </p:nvSpPr>
        <p:spPr>
          <a:xfrm>
            <a:off x="511566" y="4974650"/>
            <a:ext cx="2698678" cy="1191"/>
          </a:xfrm>
          <a:prstGeom prst="line"/>
          <a:solidFill>
            <a:srgbClr val="FFFFFF">
              <a:alpha val="0"/>
            </a:srgbClr>
          </a:solidFill>
          <a:ln w="95250">
            <a:solidFill>
              <a:srgbClr val="FF0000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7" name="形状5"/>
          <p:cNvSpPr txBox="1"/>
          <p:nvPr/>
        </p:nvSpPr>
        <p:spPr>
          <a:xfrm>
            <a:off x="511252" y="5798019"/>
            <a:ext cx="2569200" cy="1191"/>
          </a:xfrm>
          <a:prstGeom prst="line"/>
          <a:solidFill>
            <a:srgbClr val="FFFFFF">
              <a:alpha val="0"/>
            </a:srgbClr>
          </a:solidFill>
          <a:ln w="95250">
            <a:solidFill>
              <a:srgbClr val="FF0000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8" name="文本2"/>
          <p:cNvSpPr txBox="1"/>
          <p:nvPr/>
        </p:nvSpPr>
        <p:spPr>
          <a:xfrm>
            <a:off x="839341" y="325117"/>
            <a:ext cx="2603500" cy="465741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1899" b="0" i="0" dirty="0">
                <a:solidFill>
                  <a:srgbClr val="3B00FF">
                    <a:alpha val="100000"/>
                  </a:srgbClr>
                </a:solidFill>
                <a:latin typeface="黑体"/>
                <a:ea typeface="黑体"/>
              </a:rPr>
              <a:t>画正六边形第一版程序</a:t>
            </a:r>
          </a:p>
        </p:txBody>
      </p:sp>
      <p:sp>
        <p:nvSpPr>
          <p:cNvPr id="9" name="文本3"/>
          <p:cNvSpPr txBox="1"/>
          <p:nvPr/>
        </p:nvSpPr>
        <p:spPr>
          <a:xfrm>
            <a:off x="511433" y="6096634"/>
            <a:ext cx="2000250" cy="465741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18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turtle.left(60)</a:t>
            </a:r>
          </a:p>
        </p:txBody>
      </p:sp>
      <p:grpSp>
        <p:nvGrpSpPr>
          <p:cNvPr id="10" name="组合1"/>
          <p:cNvGrpSpPr/>
          <p:nvPr/>
        </p:nvGrpSpPr>
        <p:grpSpPr>
          <a:xfrm>
            <a:off x="3399420" y="2462400"/>
            <a:ext cx="2885627" cy="3374650"/>
            <a:chOff x="0" y="0"/>
            <a:chExt cx="2885627" cy="3374650"/>
          </a:xfrm>
        </p:grpSpPr>
        <p:sp>
          <p:nvSpPr>
            <p:cNvPr id="11" name="文本6"/>
            <p:cNvSpPr txBox="1"/>
            <p:nvPr/>
          </p:nvSpPr>
          <p:spPr>
            <a:xfrm>
              <a:off x="269424" y="839329"/>
              <a:ext cx="2616203" cy="1621742"/>
            </a:xfrm>
            <a:prstGeom prst="rect">
              <a:avLst/>
            </a:prstGeom>
            <a:noFill/>
          </p:spPr>
          <p:txBody>
            <a:bodyPr anchor="t"/>
            <a:lstStyle/>
            <a:p>
              <a:pPr marL="0" algn="l">
                <a:lnSpc>
                  <a:spcPts val="2800"/>
                </a:lnSpc>
              </a:pPr>
              <a:r>
                <a:rPr lang="zh-CN" altLang="en-US" sz="1899" b="0" i="0" dirty="0">
                  <a:solidFill>
                    <a:srgbClr val="3B00FF">
                      <a:alpha val="100000"/>
                    </a:srgbClr>
                  </a:solidFill>
                  <a:latin typeface="黑体"/>
                  <a:ea typeface="黑体"/>
                </a:rPr>
                <a:t>把中间改变画笔颜色的语句全部去掉，绘制的将会是一个六条边均为红色的正六边形</a:t>
              </a:r>
            </a:p>
          </p:txBody>
        </p:sp>
        <p:pic>
          <p:nvPicPr>
            <p:cNvPr id="12" name="形状8"/>
            <p:cNvPicPr>
              <a:picLocks noChangeAspect="1"/>
            </p:cNvPicPr>
            <p:nvPr/>
          </p:nvPicPr>
          <p:blipFill>
            <a:fillRect/>
            <a:blip r:embed="rId2"/>
            <a:stretch/>
          </p:blipFill>
          <p:spPr>
            <a:xfrm>
              <a:off x="0" y="0"/>
              <a:ext cx="226171" cy="3374650"/>
            </a:xfrm>
            <a:prstGeom prst="rect">
              <a:avLst/>
            </a:prstGeom>
          </p:spPr>
        </p:pic>
      </p:grpSp>
      <p:sp>
        <p:nvSpPr>
          <p:cNvPr id="13" name="文本4"/>
          <p:cNvSpPr txBox="1"/>
          <p:nvPr/>
        </p:nvSpPr>
        <p:spPr>
          <a:xfrm>
            <a:off x="2512416" y="6118670"/>
            <a:ext cx="4660900" cy="422275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1599" b="0" i="0" dirty="0">
                <a:solidFill>
                  <a:srgbClr val="3B00FF">
                    <a:alpha val="100000"/>
                  </a:srgbClr>
                </a:solidFill>
                <a:latin typeface="黑体"/>
                <a:ea typeface="黑体"/>
              </a:rPr>
              <a:t>最后再增加一条转向的语句也不影响最后画画结果</a:t>
            </a:r>
          </a:p>
        </p:txBody>
      </p:sp>
      <p:sp>
        <p:nvSpPr>
          <p:cNvPr id="14" name="形状6"/>
          <p:cNvSpPr txBox="1"/>
          <p:nvPr/>
        </p:nvSpPr>
        <p:spPr>
          <a:xfrm>
            <a:off x="6299109" y="2957722"/>
            <a:ext cx="1044454" cy="977779"/>
          </a:xfrm>
          <a:custGeom>
            <a:avLst/>
            <a:gdLst>
              <a:gd name="connsiteX0" fmla="*/ 457787 w 1044454"/>
              <a:gd name="connsiteY0" fmla="*/ 0 h 977779"/>
              <a:gd name="connsiteX1" fmla="*/ 1044454 w 1044454"/>
              <a:gd name="connsiteY1" fmla="*/ 488890 h 977779"/>
              <a:gd name="connsiteX2" fmla="*/ 457787 w 1044454"/>
              <a:gd name="connsiteY2" fmla="*/ 977779 h 977779"/>
              <a:gd name="connsiteX3" fmla="*/ 457787 w 1044454"/>
              <a:gd name="connsiteY3" fmla="*/ 651853 h 977779"/>
              <a:gd name="connsiteX4" fmla="*/ 0 w 1044454"/>
              <a:gd name="connsiteY4" fmla="*/ 651853 h 977779"/>
              <a:gd name="connsiteX5" fmla="*/ 0 w 1044454"/>
              <a:gd name="connsiteY5" fmla="*/ 325926 h 977779"/>
              <a:gd name="connsiteX6" fmla="*/ 457787 w 1044454"/>
              <a:gd name="connsiteY6" fmla="*/ 325926 h 977779"/>
              <a:gd name="connsiteX7" fmla="*/ 457787 w 1044454"/>
              <a:gd name="connsiteY7" fmla="*/ 0 h 9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44454" h="977779">
                <a:moveTo>
                  <a:pt x="457787" y="0"/>
                </a:moveTo>
                <a:lnTo>
                  <a:pt x="1044454" y="488890"/>
                </a:lnTo>
                <a:lnTo>
                  <a:pt x="457787" y="977779"/>
                </a:lnTo>
                <a:lnTo>
                  <a:pt x="457787" y="651853"/>
                </a:lnTo>
                <a:lnTo>
                  <a:pt x="0" y="651853"/>
                </a:lnTo>
                <a:lnTo>
                  <a:pt x="0" y="325926"/>
                </a:lnTo>
                <a:lnTo>
                  <a:pt x="457787" y="325926"/>
                </a:lnTo>
                <a:lnTo>
                  <a:pt x="457787" y="0"/>
                </a:lnTo>
                <a:close/>
              </a:path>
            </a:pathLst>
          </a:custGeom>
          <a:solidFill>
            <a:srgbClr val="FF0000">
              <a:alpha val="100000"/>
            </a:srgbClr>
          </a:solidFill>
          <a:ln w="28575">
            <a:solidFill>
              <a:srgbClr val="FF0000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grpSp>
        <p:nvGrpSpPr>
          <p:cNvPr id="15" name="组合2"/>
          <p:cNvGrpSpPr/>
          <p:nvPr/>
        </p:nvGrpSpPr>
        <p:grpSpPr>
          <a:xfrm>
            <a:off x="5477904" y="599275"/>
            <a:ext cx="6359569" cy="4594352"/>
            <a:chOff x="0" y="0"/>
            <a:chExt cx="6359569" cy="4594352"/>
          </a:xfrm>
        </p:grpSpPr>
        <p:sp>
          <p:nvSpPr>
            <p:cNvPr id="16" name="文本7"/>
            <p:cNvSpPr txBox="1"/>
            <p:nvPr/>
          </p:nvSpPr>
          <p:spPr>
            <a:xfrm>
              <a:off x="1946319" y="0"/>
              <a:ext cx="4413250" cy="4594352"/>
            </a:xfrm>
            <a:prstGeom prst="rect">
              <a:avLst/>
            </a:prstGeom>
            <a:noFill/>
          </p:spPr>
          <p:txBody>
            <a:bodyPr anchor="t"/>
            <a:lstStyle/>
            <a:p>
              <a:pPr marL="0" algn="l"/>
              <a:r>
                <a:rPr lang="zh-CN" altLang="en-US" sz="1899" b="0" i="0" dirty="0">
                  <a:solidFill>
                    <a:srgbClr val="000000">
                      <a:alpha val="100000"/>
                    </a:srgbClr>
                  </a:solidFill>
                  <a:latin typeface="黑体"/>
                  <a:ea typeface="黑体"/>
                </a:rPr>
                <a:t>import turtle</a:t>
              </a:r>
            </a:p>
            <a:p>
              <a:pPr marL="0" algn="l"/>
              <a:r>
                <a:rPr lang="zh-CN" altLang="en-US" sz="1899" b="0" i="0" dirty="0">
                  <a:solidFill>
                    <a:srgbClr val="000000">
                      <a:alpha val="100000"/>
                    </a:srgbClr>
                  </a:solidFill>
                  <a:latin typeface="黑体"/>
                  <a:ea typeface="黑体"/>
                </a:rPr>
                <a:t>turtle.screensize(300,300,"black") </a:t>
              </a:r>
            </a:p>
            <a:p>
              <a:pPr marL="0" algn="l"/>
              <a:r>
                <a:rPr lang="zh-CN" altLang="en-US" sz="1899" b="0" i="0" dirty="0">
                  <a:solidFill>
                    <a:srgbClr val="000000">
                      <a:alpha val="100000"/>
                    </a:srgbClr>
                  </a:solidFill>
                  <a:latin typeface="黑体"/>
                  <a:ea typeface="黑体"/>
                </a:rPr>
                <a:t>turtle.pensize(5)</a:t>
              </a:r>
            </a:p>
            <a:p>
              <a:pPr marL="0" algn="l"/>
              <a:r>
                <a:rPr lang="zh-CN" altLang="en-US" sz="1899" b="0" i="0" dirty="0">
                  <a:solidFill>
                    <a:srgbClr val="000000">
                      <a:alpha val="100000"/>
                    </a:srgbClr>
                  </a:solidFill>
                  <a:latin typeface="黑体"/>
                  <a:ea typeface="黑体"/>
                </a:rPr>
                <a:t>turtle.color("red")</a:t>
              </a:r>
            </a:p>
            <a:p>
              <a:pPr marL="0" algn="l"/>
              <a:r>
                <a:rPr lang="zh-CN" altLang="en-US" sz="1899" b="0" i="0" dirty="0">
                  <a:solidFill>
                    <a:srgbClr val="000000">
                      <a:alpha val="100000"/>
                    </a:srgbClr>
                  </a:solidFill>
                  <a:latin typeface="黑体"/>
                  <a:ea typeface="黑体"/>
                </a:rPr>
                <a:t>turtle.forward(150) </a:t>
              </a:r>
            </a:p>
            <a:p>
              <a:pPr marL="0" algn="l"/>
              <a:r>
                <a:rPr lang="zh-CN" altLang="en-US" sz="1899" b="0" i="0" dirty="0">
                  <a:solidFill>
                    <a:srgbClr val="000000">
                      <a:alpha val="100000"/>
                    </a:srgbClr>
                  </a:solidFill>
                  <a:latin typeface="黑体"/>
                  <a:ea typeface="黑体"/>
                </a:rPr>
                <a:t>turtle.left(60)</a:t>
              </a:r>
            </a:p>
            <a:p>
              <a:pPr marL="0" algn="l"/>
              <a:r>
                <a:rPr lang="zh-CN" altLang="en-US" sz="1899" b="0" i="0" dirty="0">
                  <a:solidFill>
                    <a:srgbClr val="000000">
                      <a:alpha val="100000"/>
                    </a:srgbClr>
                  </a:solidFill>
                  <a:latin typeface="黑体"/>
                  <a:ea typeface="黑体"/>
                </a:rPr>
                <a:t>turtle.forward(150)  </a:t>
              </a:r>
            </a:p>
            <a:p>
              <a:pPr marL="0" algn="l"/>
              <a:r>
                <a:rPr lang="zh-CN" altLang="en-US" sz="1899" b="0" i="0" dirty="0">
                  <a:solidFill>
                    <a:srgbClr val="000000">
                      <a:alpha val="100000"/>
                    </a:srgbClr>
                  </a:solidFill>
                  <a:latin typeface="黑体"/>
                  <a:ea typeface="黑体"/>
                </a:rPr>
                <a:t>turtle.left(60)</a:t>
              </a:r>
            </a:p>
            <a:p>
              <a:pPr marL="0" algn="l"/>
              <a:r>
                <a:rPr lang="zh-CN" altLang="en-US" sz="1899" b="0" i="0" dirty="0">
                  <a:solidFill>
                    <a:srgbClr val="000000">
                      <a:alpha val="100000"/>
                    </a:srgbClr>
                  </a:solidFill>
                  <a:latin typeface="黑体"/>
                  <a:ea typeface="黑体"/>
                </a:rPr>
                <a:t>turtle.forward(150)</a:t>
              </a:r>
            </a:p>
            <a:p>
              <a:pPr marL="0" algn="l"/>
              <a:r>
                <a:rPr lang="zh-CN" altLang="en-US" sz="1899" b="0" i="0" dirty="0">
                  <a:solidFill>
                    <a:srgbClr val="000000">
                      <a:alpha val="100000"/>
                    </a:srgbClr>
                  </a:solidFill>
                  <a:latin typeface="黑体"/>
                  <a:ea typeface="黑体"/>
                </a:rPr>
                <a:t>turtle.left(60)</a:t>
              </a:r>
            </a:p>
            <a:p>
              <a:pPr marL="0" algn="l"/>
              <a:r>
                <a:rPr lang="zh-CN" altLang="en-US" sz="1899" b="0" i="0" dirty="0">
                  <a:solidFill>
                    <a:srgbClr val="000000">
                      <a:alpha val="100000"/>
                    </a:srgbClr>
                  </a:solidFill>
                  <a:latin typeface="黑体"/>
                  <a:ea typeface="黑体"/>
                </a:rPr>
                <a:t>turtle.forward(150)</a:t>
              </a:r>
            </a:p>
            <a:p>
              <a:pPr marL="0" algn="l"/>
              <a:r>
                <a:rPr lang="zh-CN" altLang="en-US" sz="1899" b="0" i="0" dirty="0">
                  <a:solidFill>
                    <a:srgbClr val="000000">
                      <a:alpha val="100000"/>
                    </a:srgbClr>
                  </a:solidFill>
                  <a:latin typeface="黑体"/>
                  <a:ea typeface="黑体"/>
                </a:rPr>
                <a:t>turtle.left(60)</a:t>
              </a:r>
            </a:p>
            <a:p>
              <a:pPr marL="0" algn="l"/>
              <a:r>
                <a:rPr lang="zh-CN" altLang="en-US" sz="1899" b="0" i="0" dirty="0">
                  <a:solidFill>
                    <a:srgbClr val="000000">
                      <a:alpha val="100000"/>
                    </a:srgbClr>
                  </a:solidFill>
                  <a:latin typeface="黑体"/>
                  <a:ea typeface="黑体"/>
                </a:rPr>
                <a:t>turtle.forward(150)</a:t>
              </a:r>
            </a:p>
            <a:p>
              <a:pPr marL="0" algn="l"/>
              <a:r>
                <a:rPr lang="zh-CN" altLang="en-US" sz="1899" b="0" i="0" dirty="0">
                  <a:solidFill>
                    <a:srgbClr val="000000">
                      <a:alpha val="100000"/>
                    </a:srgbClr>
                  </a:solidFill>
                  <a:latin typeface="黑体"/>
                  <a:ea typeface="黑体"/>
                </a:rPr>
                <a:t>turtle.left(60)</a:t>
              </a:r>
            </a:p>
            <a:p>
              <a:pPr marL="0" algn="l"/>
              <a:r>
                <a:rPr lang="zh-CN" altLang="en-US" sz="1899" b="0" i="0" dirty="0">
                  <a:solidFill>
                    <a:srgbClr val="000000">
                      <a:alpha val="100000"/>
                    </a:srgbClr>
                  </a:solidFill>
                  <a:latin typeface="黑体"/>
                  <a:ea typeface="黑体"/>
                </a:rPr>
                <a:t>turtle.forward(150)</a:t>
              </a:r>
            </a:p>
            <a:p>
              <a:pPr marL="0" algn="l"/>
              <a:r>
                <a:rPr lang="zh-CN" altLang="en-US" sz="1899" b="0" i="0" dirty="0">
                  <a:solidFill>
                    <a:srgbClr val="000000">
                      <a:alpha val="100000"/>
                    </a:srgbClr>
                  </a:solidFill>
                  <a:latin typeface="黑体"/>
                  <a:ea typeface="黑体"/>
                </a:rPr>
                <a:t>turtle.left(60)</a:t>
              </a:r>
            </a:p>
          </p:txBody>
        </p:sp>
        <p:pic>
          <p:nvPicPr>
            <p:cNvPr id="17" name="图片1">
              <a:extLst>
                <a:ext uri="{FF2B5EF4-FFF2-40B4-BE49-F238E27FC236}">
                  <a16:creationId xmlns:a16="http://schemas.microsoft.com/office/drawing/2014/main" id="{69ED34C6-1862-8A8A-03F9-2D1EFC8C3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191767"/>
              <a:ext cx="1880397" cy="1725130"/>
            </a:xfrm>
            <a:prstGeom prst="rect">
              <a:avLst/>
            </a:prstGeom>
          </p:spPr>
        </p:pic>
      </p:grpSp>
      <p:grpSp>
        <p:nvGrpSpPr>
          <p:cNvPr id="18" name="组合3"/>
          <p:cNvGrpSpPr/>
          <p:nvPr/>
        </p:nvGrpSpPr>
        <p:grpSpPr>
          <a:xfrm>
            <a:off x="7493451" y="1850660"/>
            <a:ext cx="4251658" cy="3208438"/>
            <a:chOff x="0" y="0"/>
            <a:chExt cx="4251658" cy="3208438"/>
          </a:xfrm>
        </p:grpSpPr>
        <p:sp>
          <p:nvSpPr>
            <p:cNvPr id="19" name="形状9"/>
            <p:cNvSpPr txBox="1"/>
            <p:nvPr/>
          </p:nvSpPr>
          <p:spPr>
            <a:xfrm>
              <a:off x="0" y="0"/>
              <a:ext cx="2293029" cy="455990"/>
            </a:xfrm>
            <a:prstGeom prst="rect"/>
            <a:solidFill>
              <a:srgbClr val="FFFFFF">
                <a:alpha val="0"/>
              </a:srgbClr>
            </a:solidFill>
            <a:ln w="28575">
              <a:solidFill>
                <a:srgbClr val="FF0000">
                  <a:alpha val="100000"/>
                </a:srgbClr>
              </a:solidFill>
              <a:prstDash val="solid"/>
            </a:ln>
          </p:spPr>
          <p:txBody>
            <a:bodyPr anchor="ctr"/>
            <a:lstStyle/>
            <a:p>
              <a:pPr marL="0" algn="ctr"/>
            </a:p>
          </p:txBody>
        </p:sp>
        <p:sp>
          <p:nvSpPr>
            <p:cNvPr id="20" name="形状10"/>
            <p:cNvSpPr txBox="1"/>
            <p:nvPr/>
          </p:nvSpPr>
          <p:spPr>
            <a:xfrm>
              <a:off x="9058" y="545541"/>
              <a:ext cx="2293029" cy="455990"/>
            </a:xfrm>
            <a:prstGeom prst="rect"/>
            <a:solidFill>
              <a:srgbClr val="FFFFFF">
                <a:alpha val="0"/>
              </a:srgbClr>
            </a:solidFill>
            <a:ln w="28575">
              <a:solidFill>
                <a:srgbClr val="FF0000">
                  <a:alpha val="100000"/>
                </a:srgbClr>
              </a:solidFill>
              <a:prstDash val="solid"/>
            </a:ln>
          </p:spPr>
          <p:txBody>
            <a:bodyPr anchor="ctr"/>
            <a:lstStyle/>
            <a:p>
              <a:pPr marL="0" algn="ctr"/>
            </a:p>
          </p:txBody>
        </p:sp>
        <p:sp>
          <p:nvSpPr>
            <p:cNvPr id="21" name="形状11"/>
            <p:cNvSpPr txBox="1"/>
            <p:nvPr/>
          </p:nvSpPr>
          <p:spPr>
            <a:xfrm>
              <a:off x="9058" y="1099330"/>
              <a:ext cx="2293029" cy="455990"/>
            </a:xfrm>
            <a:prstGeom prst="rect"/>
            <a:solidFill>
              <a:srgbClr val="FFFFFF">
                <a:alpha val="0"/>
              </a:srgbClr>
            </a:solidFill>
            <a:ln w="28575">
              <a:solidFill>
                <a:srgbClr val="FF0000">
                  <a:alpha val="100000"/>
                </a:srgbClr>
              </a:solidFill>
              <a:prstDash val="solid"/>
            </a:ln>
          </p:spPr>
          <p:txBody>
            <a:bodyPr anchor="ctr"/>
            <a:lstStyle/>
            <a:p>
              <a:pPr marL="0" algn="ctr"/>
            </a:p>
          </p:txBody>
        </p:sp>
        <p:sp>
          <p:nvSpPr>
            <p:cNvPr id="22" name="形状12"/>
            <p:cNvSpPr txBox="1"/>
            <p:nvPr/>
          </p:nvSpPr>
          <p:spPr>
            <a:xfrm>
              <a:off x="17711" y="1653118"/>
              <a:ext cx="2293029" cy="455990"/>
            </a:xfrm>
            <a:prstGeom prst="rect"/>
            <a:solidFill>
              <a:srgbClr val="FFFFFF">
                <a:alpha val="0"/>
              </a:srgbClr>
            </a:solidFill>
            <a:ln w="28575">
              <a:solidFill>
                <a:srgbClr val="FF0000">
                  <a:alpha val="100000"/>
                </a:srgbClr>
              </a:solidFill>
              <a:prstDash val="solid"/>
            </a:ln>
          </p:spPr>
          <p:txBody>
            <a:bodyPr anchor="ctr"/>
            <a:lstStyle/>
            <a:p>
              <a:pPr marL="0" algn="ctr"/>
            </a:p>
          </p:txBody>
        </p:sp>
        <p:sp>
          <p:nvSpPr>
            <p:cNvPr id="23" name="形状13"/>
            <p:cNvSpPr txBox="1"/>
            <p:nvPr/>
          </p:nvSpPr>
          <p:spPr>
            <a:xfrm>
              <a:off x="26770" y="2198659"/>
              <a:ext cx="2293029" cy="455990"/>
            </a:xfrm>
            <a:prstGeom prst="rect"/>
            <a:solidFill>
              <a:srgbClr val="FFFFFF">
                <a:alpha val="0"/>
              </a:srgbClr>
            </a:solidFill>
            <a:ln w="28575">
              <a:solidFill>
                <a:srgbClr val="FF0000">
                  <a:alpha val="100000"/>
                </a:srgbClr>
              </a:solidFill>
              <a:prstDash val="solid"/>
            </a:ln>
          </p:spPr>
          <p:txBody>
            <a:bodyPr anchor="ctr"/>
            <a:lstStyle/>
            <a:p>
              <a:pPr marL="0" algn="ctr"/>
            </a:p>
          </p:txBody>
        </p:sp>
        <p:sp>
          <p:nvSpPr>
            <p:cNvPr id="24" name="形状14"/>
            <p:cNvSpPr txBox="1"/>
            <p:nvPr/>
          </p:nvSpPr>
          <p:spPr>
            <a:xfrm>
              <a:off x="26770" y="2752448"/>
              <a:ext cx="2293029" cy="455990"/>
            </a:xfrm>
            <a:prstGeom prst="rect"/>
            <a:solidFill>
              <a:srgbClr val="FFFFFF">
                <a:alpha val="0"/>
              </a:srgbClr>
            </a:solidFill>
            <a:ln w="28575">
              <a:solidFill>
                <a:srgbClr val="FF0000">
                  <a:alpha val="100000"/>
                </a:srgbClr>
              </a:solidFill>
              <a:prstDash val="solid"/>
            </a:ln>
          </p:spPr>
          <p:txBody>
            <a:bodyPr anchor="ctr"/>
            <a:lstStyle/>
            <a:p>
              <a:pPr marL="0" algn="ctr"/>
            </a:p>
          </p:txBody>
        </p:sp>
        <p:sp>
          <p:nvSpPr>
            <p:cNvPr id="25" name="文本8"/>
            <p:cNvSpPr txBox="1"/>
            <p:nvPr/>
          </p:nvSpPr>
          <p:spPr>
            <a:xfrm>
              <a:off x="2333958" y="1385059"/>
              <a:ext cx="1917700" cy="422275"/>
            </a:xfrm>
            <a:prstGeom prst="rect">
              <a:avLst/>
            </a:prstGeom>
            <a:noFill/>
          </p:spPr>
          <p:txBody>
            <a:bodyPr anchor="t"/>
            <a:lstStyle/>
            <a:p>
              <a:pPr marL="0" algn="l"/>
              <a:r>
                <a:rPr lang="zh-CN" altLang="en-US" sz="1599" b="0" i="0" dirty="0">
                  <a:solidFill>
                    <a:srgbClr val="3B00FF">
                      <a:alpha val="100000"/>
                    </a:srgbClr>
                  </a:solidFill>
                  <a:latin typeface="黑体"/>
                  <a:ea typeface="黑体"/>
                </a:rPr>
                <a:t>这6组语句完全相同</a:t>
              </a:r>
            </a:p>
          </p:txBody>
        </p:sp>
      </p:grpSp>
      <p:sp>
        <p:nvSpPr>
          <p:cNvPr id="26" name="形状7"/>
          <p:cNvSpPr txBox="1"/>
          <p:nvPr/>
        </p:nvSpPr>
        <p:spPr>
          <a:xfrm rot="5400000">
            <a:off x="9029386" y="5183715"/>
            <a:ext cx="550231" cy="489728"/>
          </a:xfrm>
          <a:custGeom>
            <a:avLst/>
            <a:gdLst>
              <a:gd name="connsiteX0" fmla="*/ 256394 w 550231"/>
              <a:gd name="connsiteY0" fmla="*/ 0 h 489728"/>
              <a:gd name="connsiteX1" fmla="*/ 550231 w 550231"/>
              <a:gd name="connsiteY1" fmla="*/ 244864 h 489728"/>
              <a:gd name="connsiteX2" fmla="*/ 256394 w 550231"/>
              <a:gd name="connsiteY2" fmla="*/ 489728 h 489728"/>
              <a:gd name="connsiteX3" fmla="*/ 256394 w 550231"/>
              <a:gd name="connsiteY3" fmla="*/ 326485 h 489728"/>
              <a:gd name="connsiteX4" fmla="*/ 0 w 550231"/>
              <a:gd name="connsiteY4" fmla="*/ 326485 h 489728"/>
              <a:gd name="connsiteX5" fmla="*/ 0 w 550231"/>
              <a:gd name="connsiteY5" fmla="*/ 163243 h 489728"/>
              <a:gd name="connsiteX6" fmla="*/ 256394 w 550231"/>
              <a:gd name="connsiteY6" fmla="*/ 163243 h 489728"/>
              <a:gd name="connsiteX7" fmla="*/ 256394 w 550231"/>
              <a:gd name="connsiteY7" fmla="*/ 0 h 489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0231" h="489728">
                <a:moveTo>
                  <a:pt x="256394" y="0"/>
                </a:moveTo>
                <a:lnTo>
                  <a:pt x="550231" y="244864"/>
                </a:lnTo>
                <a:lnTo>
                  <a:pt x="256394" y="489728"/>
                </a:lnTo>
                <a:lnTo>
                  <a:pt x="256394" y="326485"/>
                </a:lnTo>
                <a:lnTo>
                  <a:pt x="0" y="326485"/>
                </a:lnTo>
                <a:lnTo>
                  <a:pt x="0" y="163243"/>
                </a:lnTo>
                <a:lnTo>
                  <a:pt x="256394" y="163243"/>
                </a:lnTo>
                <a:lnTo>
                  <a:pt x="256394" y="0"/>
                </a:lnTo>
                <a:close/>
              </a:path>
            </a:pathLst>
          </a:custGeom>
          <a:solidFill>
            <a:srgbClr val="FFFFFF">
              <a:alpha val="0"/>
            </a:srgbClr>
          </a:solidFill>
          <a:ln w="28575">
            <a:solidFill>
              <a:srgbClr val="FF0000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27" name="文本5"/>
          <p:cNvSpPr txBox="1"/>
          <p:nvPr/>
        </p:nvSpPr>
        <p:spPr>
          <a:xfrm>
            <a:off x="7736538" y="5671185"/>
            <a:ext cx="3136900" cy="567118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1599" b="0" i="0" dirty="0">
                <a:solidFill>
                  <a:srgbClr val="3B00FF">
                    <a:alpha val="100000"/>
                  </a:srgbClr>
                </a:solidFill>
                <a:latin typeface="黑体"/>
                <a:ea typeface="黑体"/>
              </a:rPr>
              <a:t>可采用</a:t>
            </a:r>
            <a:r>
              <a:rPr lang="zh-CN" altLang="en-US" sz="25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循环语句</a:t>
            </a:r>
            <a:r>
              <a:rPr lang="zh-CN" altLang="en-US" sz="1599" b="0" i="0" dirty="0">
                <a:solidFill>
                  <a:srgbClr val="3B00FF">
                    <a:alpha val="100000"/>
                  </a:srgbClr>
                </a:solidFill>
                <a:latin typeface="黑体"/>
                <a:ea typeface="黑体"/>
              </a:rPr>
              <a:t>来简化程序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6" fill="hold">
                      <p:stCondLst>
                        <p:cond delay="indefinite"/>
                      </p:stCondLst>
                      <p:childTnLst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3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3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3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10" grpId="0" animBg="1"/>
      <p:bldP spid="9" grpId="0" animBg="1"/>
      <p:bldP spid="13" grpId="0" animBg="1"/>
      <p:bldP spid="14" grpId="0" animBg="1"/>
      <p:bldP spid="15" grpId="0" animBg="1"/>
      <p:bldP spid="18" grpId="0" animBg="1"/>
      <p:bldP spid="26" grpId="0" animBg="1"/>
      <p:bldP spid="27" grpId="0" animBg="1"/>
    </p:bldLst>
  </p:timing>
</p:sld>
</file>

<file path=ppt/slides/slide5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551631" y="387325"/>
            <a:ext cx="6451600" cy="683006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33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Python中for循环最基本的形式：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3486642" y="2129435"/>
            <a:ext cx="5880100" cy="2600960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4700"/>
              </a:lnSpc>
            </a:pPr>
            <a:r>
              <a:rPr lang="zh-CN" altLang="en-US" sz="31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for 变量 in range(重复次数):</a:t>
            </a:r>
          </a:p>
          <a:p>
            <a:pPr marL="0" algn="l">
              <a:lnSpc>
                <a:spcPts val="4700"/>
              </a:lnSpc>
            </a:pPr>
            <a:r>
              <a:rPr lang="zh-CN" altLang="en-US" sz="31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语句1</a:t>
            </a:r>
          </a:p>
          <a:p>
            <a:pPr marL="0" algn="l">
              <a:lnSpc>
                <a:spcPts val="4700"/>
              </a:lnSpc>
            </a:pPr>
            <a:r>
              <a:rPr lang="zh-CN" altLang="en-US" sz="31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语句2</a:t>
            </a:r>
          </a:p>
          <a:p>
            <a:pPr marL="0" algn="l">
              <a:lnSpc>
                <a:spcPts val="4700"/>
              </a:lnSpc>
            </a:pPr>
            <a:r>
              <a:rPr lang="zh-CN" altLang="en-US" sz="31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    ..... </a:t>
            </a:r>
          </a:p>
        </p:txBody>
      </p:sp>
      <p:grpSp>
        <p:nvGrpSpPr>
          <p:cNvPr id="4" name="组合1"/>
          <p:cNvGrpSpPr/>
          <p:nvPr/>
        </p:nvGrpSpPr>
        <p:grpSpPr>
          <a:xfrm>
            <a:off x="4336339" y="1894701"/>
            <a:ext cx="934545" cy="922905"/>
            <a:chOff x="0" y="0"/>
            <a:chExt cx="934545" cy="922905"/>
          </a:xfrm>
        </p:grpSpPr>
        <p:sp>
          <p:nvSpPr>
            <p:cNvPr id="5" name="形状1"/>
            <p:cNvSpPr txBox="1"/>
            <p:nvPr/>
          </p:nvSpPr>
          <p:spPr>
            <a:xfrm>
              <a:off x="0" y="412136"/>
              <a:ext cx="934545" cy="510769"/>
            </a:xfrm>
            <a:prstGeom prst="rect"/>
            <a:solidFill>
              <a:srgbClr val="FFFFFF">
                <a:alpha val="0"/>
              </a:srgbClr>
            </a:solidFill>
            <a:ln w="19050">
              <a:solidFill>
                <a:srgbClr val="FF0000">
                  <a:alpha val="100000"/>
                </a:srgbClr>
              </a:solidFill>
              <a:prstDash val="solid"/>
            </a:ln>
          </p:spPr>
          <p:txBody>
            <a:bodyPr anchor="ctr"/>
            <a:lstStyle/>
            <a:p>
              <a:pPr marL="0" algn="ctr"/>
            </a:p>
          </p:txBody>
        </p:sp>
        <p:sp>
          <p:nvSpPr>
            <p:cNvPr id="6" name="形状2"/>
            <p:cNvSpPr txBox="1"/>
            <p:nvPr/>
          </p:nvSpPr>
          <p:spPr>
            <a:xfrm rot="16200000">
              <a:off x="271053" y="0"/>
              <a:ext cx="393714" cy="393714"/>
            </a:xfrm>
            <a:custGeom>
              <a:avLst/>
              <a:gdLst>
                <a:gd name="connsiteX0" fmla="*/ 157485 w 393714"/>
                <a:gd name="connsiteY0" fmla="*/ 0 h 393714"/>
                <a:gd name="connsiteX1" fmla="*/ 393714 w 393714"/>
                <a:gd name="connsiteY1" fmla="*/ 196857 h 393714"/>
                <a:gd name="connsiteX2" fmla="*/ 157485 w 393714"/>
                <a:gd name="connsiteY2" fmla="*/ 393714 h 393714"/>
                <a:gd name="connsiteX3" fmla="*/ 157485 w 393714"/>
                <a:gd name="connsiteY3" fmla="*/ 262476 h 393714"/>
                <a:gd name="connsiteX4" fmla="*/ 0 w 393714"/>
                <a:gd name="connsiteY4" fmla="*/ 262476 h 393714"/>
                <a:gd name="connsiteX5" fmla="*/ 0 w 393714"/>
                <a:gd name="connsiteY5" fmla="*/ 131238 h 393714"/>
                <a:gd name="connsiteX6" fmla="*/ 157485 w 393714"/>
                <a:gd name="connsiteY6" fmla="*/ 131238 h 393714"/>
                <a:gd name="connsiteX7" fmla="*/ 157485 w 393714"/>
                <a:gd name="connsiteY7" fmla="*/ 0 h 393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3714" h="393714">
                  <a:moveTo>
                    <a:pt x="157485" y="0"/>
                  </a:moveTo>
                  <a:lnTo>
                    <a:pt x="393714" y="196857"/>
                  </a:lnTo>
                  <a:lnTo>
                    <a:pt x="157485" y="393714"/>
                  </a:lnTo>
                  <a:lnTo>
                    <a:pt x="157485" y="262476"/>
                  </a:lnTo>
                  <a:lnTo>
                    <a:pt x="0" y="262476"/>
                  </a:lnTo>
                  <a:lnTo>
                    <a:pt x="0" y="131238"/>
                  </a:lnTo>
                  <a:lnTo>
                    <a:pt x="157485" y="131238"/>
                  </a:lnTo>
                  <a:lnTo>
                    <a:pt x="157485" y="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9050">
              <a:solidFill>
                <a:srgbClr val="FF0000">
                  <a:alpha val="100000"/>
                </a:srgbClr>
              </a:solidFill>
              <a:prstDash val="solid"/>
            </a:ln>
          </p:spPr>
          <p:txBody>
            <a:bodyPr anchor="ctr"/>
            <a:lstStyle/>
            <a:p>
              <a:pPr marL="0" algn="ctr"/>
            </a:p>
          </p:txBody>
        </p:sp>
      </p:grpSp>
      <p:sp>
        <p:nvSpPr>
          <p:cNvPr id="7" name="文本3"/>
          <p:cNvSpPr txBox="1"/>
          <p:nvPr/>
        </p:nvSpPr>
        <p:spPr>
          <a:xfrm>
            <a:off x="2450458" y="1388199"/>
            <a:ext cx="4813300" cy="596106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2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通常用字母i、j、a、b等表示</a:t>
            </a:r>
          </a:p>
        </p:txBody>
      </p:sp>
      <p:grpSp>
        <p:nvGrpSpPr>
          <p:cNvPr id="8" name="组合2"/>
          <p:cNvGrpSpPr/>
          <p:nvPr/>
        </p:nvGrpSpPr>
        <p:grpSpPr>
          <a:xfrm>
            <a:off x="4336472" y="2935722"/>
            <a:ext cx="1112406" cy="2073077"/>
            <a:chOff x="0" y="0"/>
            <a:chExt cx="1112406" cy="2073077"/>
          </a:xfrm>
        </p:grpSpPr>
        <p:sp>
          <p:nvSpPr>
            <p:cNvPr id="9" name="形状3"/>
            <p:cNvSpPr txBox="1"/>
            <p:nvPr/>
          </p:nvSpPr>
          <p:spPr>
            <a:xfrm>
              <a:off x="0" y="0"/>
              <a:ext cx="1112406" cy="1660750"/>
            </a:xfrm>
            <a:prstGeom prst="rect"/>
            <a:solidFill>
              <a:srgbClr val="FFFFFF">
                <a:alpha val="0"/>
              </a:srgbClr>
            </a:solidFill>
            <a:ln w="19050">
              <a:solidFill>
                <a:srgbClr val="FF0000">
                  <a:alpha val="100000"/>
                </a:srgbClr>
              </a:solidFill>
              <a:prstDash val="solid"/>
            </a:ln>
          </p:spPr>
          <p:txBody>
            <a:bodyPr anchor="ctr"/>
            <a:lstStyle/>
            <a:p>
              <a:pPr marL="0" algn="ctr"/>
            </a:p>
          </p:txBody>
        </p:sp>
        <p:sp>
          <p:nvSpPr>
            <p:cNvPr id="10" name="形状4"/>
            <p:cNvSpPr txBox="1"/>
            <p:nvPr/>
          </p:nvSpPr>
          <p:spPr>
            <a:xfrm rot="5400000">
              <a:off x="323450" y="1679363"/>
              <a:ext cx="393714" cy="393714"/>
            </a:xfrm>
            <a:custGeom>
              <a:avLst/>
              <a:gdLst>
                <a:gd name="connsiteX0" fmla="*/ 157485 w 393714"/>
                <a:gd name="connsiteY0" fmla="*/ 0 h 393714"/>
                <a:gd name="connsiteX1" fmla="*/ 393714 w 393714"/>
                <a:gd name="connsiteY1" fmla="*/ 196857 h 393714"/>
                <a:gd name="connsiteX2" fmla="*/ 157485 w 393714"/>
                <a:gd name="connsiteY2" fmla="*/ 393714 h 393714"/>
                <a:gd name="connsiteX3" fmla="*/ 157485 w 393714"/>
                <a:gd name="connsiteY3" fmla="*/ 262476 h 393714"/>
                <a:gd name="connsiteX4" fmla="*/ 0 w 393714"/>
                <a:gd name="connsiteY4" fmla="*/ 262476 h 393714"/>
                <a:gd name="connsiteX5" fmla="*/ 0 w 393714"/>
                <a:gd name="connsiteY5" fmla="*/ 131238 h 393714"/>
                <a:gd name="connsiteX6" fmla="*/ 157485 w 393714"/>
                <a:gd name="connsiteY6" fmla="*/ 131238 h 393714"/>
                <a:gd name="connsiteX7" fmla="*/ 157485 w 393714"/>
                <a:gd name="connsiteY7" fmla="*/ 0 h 393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3714" h="393714">
                  <a:moveTo>
                    <a:pt x="157485" y="0"/>
                  </a:moveTo>
                  <a:lnTo>
                    <a:pt x="393714" y="196857"/>
                  </a:lnTo>
                  <a:lnTo>
                    <a:pt x="157485" y="393714"/>
                  </a:lnTo>
                  <a:lnTo>
                    <a:pt x="157485" y="262476"/>
                  </a:lnTo>
                  <a:lnTo>
                    <a:pt x="0" y="262476"/>
                  </a:lnTo>
                  <a:lnTo>
                    <a:pt x="0" y="131238"/>
                  </a:lnTo>
                  <a:lnTo>
                    <a:pt x="157485" y="131238"/>
                  </a:lnTo>
                  <a:lnTo>
                    <a:pt x="157485" y="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9050">
              <a:solidFill>
                <a:srgbClr val="FF0000">
                  <a:alpha val="100000"/>
                </a:srgbClr>
              </a:solidFill>
              <a:prstDash val="solid"/>
            </a:ln>
          </p:spPr>
          <p:txBody>
            <a:bodyPr anchor="ctr"/>
            <a:lstStyle/>
            <a:p>
              <a:pPr marL="0" algn="ctr"/>
            </a:p>
          </p:txBody>
        </p:sp>
      </p:grpSp>
      <p:sp>
        <p:nvSpPr>
          <p:cNvPr id="11" name="文本4"/>
          <p:cNvSpPr txBox="1"/>
          <p:nvPr/>
        </p:nvSpPr>
        <p:spPr>
          <a:xfrm>
            <a:off x="1636109" y="4819269"/>
            <a:ext cx="6854028" cy="1407319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2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要重复执行的语句，通常我们称其</a:t>
            </a:r>
            <a:r>
              <a:rPr lang="zh-CN" altLang="en-US" sz="27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循环体</a:t>
            </a:r>
            <a:r>
              <a:rPr lang="zh-CN" altLang="en-US" sz="2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/>
            </a:r>
          </a:p>
          <a:p>
            <a:pPr marL="0" algn="l"/>
            <a:r>
              <a:rPr lang="zh-CN" altLang="en-US" sz="2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为了表明从属关系，循环体需要相对于for这个单词</a:t>
            </a:r>
            <a:r>
              <a:rPr lang="zh-CN" altLang="en-US" sz="27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向右缩进</a:t>
            </a:r>
          </a:p>
        </p:txBody>
      </p:sp>
      <p:grpSp>
        <p:nvGrpSpPr>
          <p:cNvPr id="12" name="组合3"/>
          <p:cNvGrpSpPr/>
          <p:nvPr/>
        </p:nvGrpSpPr>
        <p:grpSpPr>
          <a:xfrm>
            <a:off x="7235749" y="2297528"/>
            <a:ext cx="1638043" cy="919580"/>
            <a:chOff x="0" y="0"/>
            <a:chExt cx="1638043" cy="919580"/>
          </a:xfrm>
        </p:grpSpPr>
        <p:sp>
          <p:nvSpPr>
            <p:cNvPr id="13" name="形状5"/>
            <p:cNvSpPr txBox="1"/>
            <p:nvPr/>
          </p:nvSpPr>
          <p:spPr>
            <a:xfrm>
              <a:off x="0" y="0"/>
              <a:ext cx="1638043" cy="506959"/>
            </a:xfrm>
            <a:prstGeom prst="rect"/>
            <a:solidFill>
              <a:srgbClr val="FFFFFF">
                <a:alpha val="0"/>
              </a:srgbClr>
            </a:solidFill>
            <a:ln w="19050">
              <a:solidFill>
                <a:srgbClr val="FF0000">
                  <a:alpha val="100000"/>
                </a:srgbClr>
              </a:solidFill>
              <a:prstDash val="solid"/>
            </a:ln>
          </p:spPr>
          <p:txBody>
            <a:bodyPr anchor="ctr"/>
            <a:lstStyle/>
            <a:p>
              <a:pPr marL="0" algn="ctr"/>
            </a:p>
          </p:txBody>
        </p:sp>
        <p:sp>
          <p:nvSpPr>
            <p:cNvPr id="14" name="形状6"/>
            <p:cNvSpPr txBox="1"/>
            <p:nvPr/>
          </p:nvSpPr>
          <p:spPr>
            <a:xfrm rot="5400000">
              <a:off x="622392" y="525866"/>
              <a:ext cx="393714" cy="393714"/>
            </a:xfrm>
            <a:custGeom>
              <a:avLst/>
              <a:gdLst>
                <a:gd name="connsiteX0" fmla="*/ 157485 w 393714"/>
                <a:gd name="connsiteY0" fmla="*/ 0 h 393714"/>
                <a:gd name="connsiteX1" fmla="*/ 393714 w 393714"/>
                <a:gd name="connsiteY1" fmla="*/ 196857 h 393714"/>
                <a:gd name="connsiteX2" fmla="*/ 157485 w 393714"/>
                <a:gd name="connsiteY2" fmla="*/ 393714 h 393714"/>
                <a:gd name="connsiteX3" fmla="*/ 157485 w 393714"/>
                <a:gd name="connsiteY3" fmla="*/ 262476 h 393714"/>
                <a:gd name="connsiteX4" fmla="*/ 0 w 393714"/>
                <a:gd name="connsiteY4" fmla="*/ 262476 h 393714"/>
                <a:gd name="connsiteX5" fmla="*/ 0 w 393714"/>
                <a:gd name="connsiteY5" fmla="*/ 131238 h 393714"/>
                <a:gd name="connsiteX6" fmla="*/ 157485 w 393714"/>
                <a:gd name="connsiteY6" fmla="*/ 131238 h 393714"/>
                <a:gd name="connsiteX7" fmla="*/ 157485 w 393714"/>
                <a:gd name="connsiteY7" fmla="*/ 0 h 393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3714" h="393714">
                  <a:moveTo>
                    <a:pt x="157485" y="0"/>
                  </a:moveTo>
                  <a:lnTo>
                    <a:pt x="393714" y="196857"/>
                  </a:lnTo>
                  <a:lnTo>
                    <a:pt x="157485" y="393714"/>
                  </a:lnTo>
                  <a:lnTo>
                    <a:pt x="157485" y="262476"/>
                  </a:lnTo>
                  <a:lnTo>
                    <a:pt x="0" y="262476"/>
                  </a:lnTo>
                  <a:lnTo>
                    <a:pt x="0" y="131238"/>
                  </a:lnTo>
                  <a:lnTo>
                    <a:pt x="157485" y="131238"/>
                  </a:lnTo>
                  <a:lnTo>
                    <a:pt x="157485" y="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9050">
              <a:solidFill>
                <a:srgbClr val="FF0000">
                  <a:alpha val="100000"/>
                </a:srgbClr>
              </a:solidFill>
              <a:prstDash val="solid"/>
            </a:ln>
          </p:spPr>
          <p:txBody>
            <a:bodyPr anchor="ctr"/>
            <a:lstStyle/>
            <a:p>
              <a:pPr marL="0" algn="ctr"/>
            </a:p>
          </p:txBody>
        </p:sp>
      </p:grpSp>
      <p:sp>
        <p:nvSpPr>
          <p:cNvPr id="15" name="文本5"/>
          <p:cNvSpPr txBox="1"/>
          <p:nvPr/>
        </p:nvSpPr>
        <p:spPr>
          <a:xfrm>
            <a:off x="6562528" y="3131937"/>
            <a:ext cx="3035300" cy="596106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2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循环体执行的次数</a:t>
            </a:r>
          </a:p>
        </p:txBody>
      </p:sp>
      <p:grpSp>
        <p:nvGrpSpPr>
          <p:cNvPr id="16" name="组合4"/>
          <p:cNvGrpSpPr/>
          <p:nvPr/>
        </p:nvGrpSpPr>
        <p:grpSpPr>
          <a:xfrm>
            <a:off x="2295525" y="2321322"/>
            <a:ext cx="4784328" cy="1108273"/>
            <a:chOff x="0" y="0"/>
            <a:chExt cx="4784328" cy="1108273"/>
          </a:xfrm>
        </p:grpSpPr>
        <p:sp>
          <p:nvSpPr>
            <p:cNvPr id="17" name="形状9"/>
            <p:cNvSpPr txBox="1"/>
            <p:nvPr/>
          </p:nvSpPr>
          <p:spPr>
            <a:xfrm>
              <a:off x="1191422" y="0"/>
              <a:ext cx="745131" cy="482603"/>
            </a:xfrm>
            <a:prstGeom prst="rect"/>
            <a:solidFill>
              <a:srgbClr val="3B00FF">
                <a:alpha val="40000"/>
              </a:srgbClr>
            </a:solidFill>
            <a:ln w="19050">
              <a:solidFill>
                <a:srgbClr val="3B00FF">
                  <a:alpha val="100000"/>
                </a:srgbClr>
              </a:solidFill>
              <a:prstDash val="solid"/>
            </a:ln>
          </p:spPr>
          <p:txBody>
            <a:bodyPr anchor="ctr"/>
            <a:lstStyle/>
            <a:p>
              <a:pPr marL="0" algn="ctr"/>
            </a:p>
          </p:txBody>
        </p:sp>
        <p:sp>
          <p:nvSpPr>
            <p:cNvPr id="18" name="形状10"/>
            <p:cNvSpPr txBox="1"/>
            <p:nvPr/>
          </p:nvSpPr>
          <p:spPr>
            <a:xfrm>
              <a:off x="3077172" y="200"/>
              <a:ext cx="1707156" cy="482603"/>
            </a:xfrm>
            <a:prstGeom prst="rect"/>
            <a:solidFill>
              <a:srgbClr val="3B00FF">
                <a:alpha val="40000"/>
              </a:srgbClr>
            </a:solidFill>
            <a:ln w="19050">
              <a:solidFill>
                <a:srgbClr val="3B00FF">
                  <a:alpha val="100000"/>
                </a:srgbClr>
              </a:solidFill>
              <a:prstDash val="solid"/>
            </a:ln>
          </p:spPr>
          <p:txBody>
            <a:bodyPr anchor="ctr"/>
            <a:lstStyle/>
            <a:p>
              <a:pPr marL="0" algn="ctr"/>
            </a:p>
          </p:txBody>
        </p:sp>
        <p:sp>
          <p:nvSpPr>
            <p:cNvPr id="19" name="形状7"/>
            <p:cNvSpPr txBox="1"/>
            <p:nvPr/>
          </p:nvSpPr>
          <p:spPr>
            <a:xfrm flipH="1">
              <a:off x="0" y="513953"/>
              <a:ext cx="1587500" cy="594320"/>
            </a:xfrm>
            <a:prstGeom prst="line"/>
            <a:solidFill>
              <a:srgbClr val="3B00FF">
                <a:alpha val="100000"/>
              </a:srgbClr>
            </a:solidFill>
            <a:ln w="19050">
              <a:solidFill>
                <a:srgbClr val="3B00FF">
                  <a:alpha val="100000"/>
                </a:srgbClr>
              </a:solidFill>
              <a:prstDash val="solid"/>
              <a:tailEnd type="arrow" w="sm" len="sm"/>
            </a:ln>
          </p:spPr>
          <p:txBody>
            <a:bodyPr anchor="ctr"/>
            <a:lstStyle/>
            <a:p>
              <a:pPr marL="0" algn="ctr"/>
            </a:p>
          </p:txBody>
        </p:sp>
        <p:sp>
          <p:nvSpPr>
            <p:cNvPr id="20" name="形状8"/>
            <p:cNvSpPr txBox="1"/>
            <p:nvPr/>
          </p:nvSpPr>
          <p:spPr>
            <a:xfrm flipH="1">
              <a:off x="38100" y="513953"/>
              <a:ext cx="3810000" cy="594122"/>
            </a:xfrm>
            <a:prstGeom prst="line"/>
            <a:solidFill>
              <a:srgbClr val="3B00FF">
                <a:alpha val="100000"/>
              </a:srgbClr>
            </a:solidFill>
            <a:ln w="19050">
              <a:solidFill>
                <a:srgbClr val="3B00FF">
                  <a:alpha val="100000"/>
                </a:srgbClr>
              </a:solidFill>
              <a:prstDash val="solid"/>
              <a:tailEnd type="arrow" w="sm" len="sm"/>
            </a:ln>
          </p:spPr>
          <p:txBody>
            <a:bodyPr anchor="ctr"/>
            <a:lstStyle/>
            <a:p>
              <a:pPr marL="0" algn="ctr"/>
            </a:p>
          </p:txBody>
        </p:sp>
      </p:grpSp>
      <p:sp>
        <p:nvSpPr>
          <p:cNvPr id="21" name="文本6"/>
          <p:cNvSpPr txBox="1"/>
          <p:nvPr/>
        </p:nvSpPr>
        <p:spPr>
          <a:xfrm>
            <a:off x="631831" y="3383166"/>
            <a:ext cx="3460747" cy="1001712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2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我们暂称其为固定格式，不要改变它们</a:t>
            </a:r>
          </a:p>
        </p:txBody>
      </p:sp>
      <p:grpSp>
        <p:nvGrpSpPr>
          <p:cNvPr id="22" name="组合5"/>
          <p:cNvGrpSpPr/>
          <p:nvPr/>
        </p:nvGrpSpPr>
        <p:grpSpPr>
          <a:xfrm>
            <a:off x="7172325" y="1677059"/>
            <a:ext cx="2114550" cy="1127263"/>
            <a:chOff x="0" y="0"/>
            <a:chExt cx="2114550" cy="1127263"/>
          </a:xfrm>
        </p:grpSpPr>
        <p:sp>
          <p:nvSpPr>
            <p:cNvPr id="23" name="形状11"/>
            <p:cNvSpPr txBox="1"/>
            <p:nvPr/>
          </p:nvSpPr>
          <p:spPr>
            <a:xfrm flipV="1">
              <a:off x="0" y="0"/>
              <a:ext cx="1126208" cy="650216"/>
            </a:xfrm>
            <a:prstGeom prst="line"/>
            <a:solidFill>
              <a:srgbClr val="3B00FF">
                <a:alpha val="100000"/>
              </a:srgbClr>
            </a:solidFill>
            <a:ln w="19050">
              <a:solidFill>
                <a:srgbClr val="3B00FF">
                  <a:alpha val="100000"/>
                </a:srgbClr>
              </a:solidFill>
              <a:prstDash val="solid"/>
              <a:tailEnd type="arrow" w="sm" len="sm"/>
            </a:ln>
          </p:spPr>
          <p:txBody>
            <a:bodyPr anchor="ctr"/>
            <a:lstStyle/>
            <a:p>
              <a:pPr marL="0" algn="ctr"/>
            </a:p>
          </p:txBody>
        </p:sp>
        <p:sp>
          <p:nvSpPr>
            <p:cNvPr id="24" name="形状12"/>
            <p:cNvSpPr txBox="1"/>
            <p:nvPr/>
          </p:nvSpPr>
          <p:spPr>
            <a:xfrm flipH="1" flipV="1">
              <a:off x="1181100" y="2516"/>
              <a:ext cx="609600" cy="698500"/>
            </a:xfrm>
            <a:prstGeom prst="line"/>
            <a:solidFill>
              <a:srgbClr val="3B00FF">
                <a:alpha val="100000"/>
              </a:srgbClr>
            </a:solidFill>
            <a:ln w="19050">
              <a:solidFill>
                <a:srgbClr val="3B00FF">
                  <a:alpha val="100000"/>
                </a:srgbClr>
              </a:solidFill>
              <a:prstDash val="solid"/>
              <a:tailEnd type="arrow" w="sm" len="sm"/>
            </a:ln>
          </p:spPr>
          <p:txBody>
            <a:bodyPr anchor="ctr"/>
            <a:lstStyle/>
            <a:p>
              <a:pPr marL="0" algn="ctr"/>
            </a:p>
          </p:txBody>
        </p:sp>
        <p:sp>
          <p:nvSpPr>
            <p:cNvPr id="25" name="形状13"/>
            <p:cNvSpPr txBox="1"/>
            <p:nvPr/>
          </p:nvSpPr>
          <p:spPr>
            <a:xfrm>
              <a:off x="1883769" y="644660"/>
              <a:ext cx="230781" cy="482603"/>
            </a:xfrm>
            <a:prstGeom prst="rect"/>
            <a:solidFill>
              <a:srgbClr val="3B00FF">
                <a:alpha val="40000"/>
              </a:srgbClr>
            </a:solidFill>
            <a:ln w="19050">
              <a:solidFill>
                <a:srgbClr val="3B00FF">
                  <a:alpha val="100000"/>
                </a:srgbClr>
              </a:solidFill>
              <a:prstDash val="solid"/>
            </a:ln>
          </p:spPr>
          <p:txBody>
            <a:bodyPr anchor="ctr"/>
            <a:lstStyle/>
            <a:p>
              <a:pPr marL="0" algn="ctr"/>
            </a:p>
          </p:txBody>
        </p:sp>
        <p:sp>
          <p:nvSpPr>
            <p:cNvPr id="26" name="形状14"/>
            <p:cNvSpPr txBox="1"/>
            <p:nvPr/>
          </p:nvSpPr>
          <p:spPr>
            <a:xfrm flipH="1" flipV="1">
              <a:off x="1308100" y="2516"/>
              <a:ext cx="685800" cy="584200"/>
            </a:xfrm>
            <a:prstGeom prst="line"/>
            <a:solidFill>
              <a:srgbClr val="3B00FF">
                <a:alpha val="100000"/>
              </a:srgbClr>
            </a:solidFill>
            <a:ln w="19050">
              <a:solidFill>
                <a:srgbClr val="3B00FF">
                  <a:alpha val="100000"/>
                </a:srgbClr>
              </a:solidFill>
              <a:prstDash val="solid"/>
              <a:tailEnd type="arrow" w="sm" len="sm"/>
            </a:ln>
          </p:spPr>
          <p:txBody>
            <a:bodyPr anchor="ctr"/>
            <a:lstStyle/>
            <a:p>
              <a:pPr marL="0" algn="ctr"/>
            </a:p>
          </p:txBody>
        </p:sp>
      </p:grpSp>
      <p:sp>
        <p:nvSpPr>
          <p:cNvPr id="27" name="文本7"/>
          <p:cNvSpPr txBox="1"/>
          <p:nvPr/>
        </p:nvSpPr>
        <p:spPr>
          <a:xfrm>
            <a:off x="7464428" y="703459"/>
            <a:ext cx="4152900" cy="1001712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2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这一对括号和最后的</a:t>
            </a:r>
            <a:r>
              <a:rPr lang="zh-CN" altLang="en-US" sz="27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冒号</a:t>
            </a:r>
            <a:r>
              <a:rPr lang="zh-CN" altLang="en-US" sz="27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都必须是</a:t>
            </a:r>
            <a:r>
              <a:rPr lang="zh-CN" altLang="en-US" sz="27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英文标点符号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6" fill="hold">
                      <p:stCondLst>
                        <p:cond delay="indefinite"/>
                      </p:stCondLst>
                      <p:childTnLst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3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3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3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 animBg="1"/>
      <p:bldP spid="21" grpId="0" animBg="1"/>
      <p:bldP spid="4" grpId="0" animBg="1"/>
      <p:bldP spid="7" grpId="0" animBg="1"/>
      <p:bldP spid="8" grpId="0" animBg="1"/>
      <p:bldP spid="11" grpId="0" animBg="1"/>
      <p:bldP spid="12" grpId="0" animBg="1"/>
      <p:bldP spid="15" grpId="0" animBg="1"/>
      <p:bldP spid="22" grpId="0" animBg="1"/>
      <p:bldP spid="27" grpId="0" animBg="1"/>
    </p:bldLst>
  </p:timing>
</p:sld>
</file>

<file path=ppt/slides/slide6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639651" y="718141"/>
            <a:ext cx="5302250" cy="5521452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22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import turtle</a:t>
            </a:r>
          </a:p>
          <a:p>
            <a:pPr marL="0" algn="l"/>
            <a:r>
              <a:rPr lang="zh-CN" altLang="en-US" sz="22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turtle.screensize(300,300,"black") </a:t>
            </a:r>
          </a:p>
          <a:p>
            <a:pPr marL="0" algn="l"/>
            <a:r>
              <a:rPr lang="zh-CN" altLang="en-US" sz="22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turtle.pensize(5)</a:t>
            </a:r>
          </a:p>
          <a:p>
            <a:pPr marL="0" algn="l"/>
            <a:r>
              <a:rPr lang="zh-CN" altLang="en-US" sz="22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turtle.color("red")</a:t>
            </a:r>
          </a:p>
          <a:p>
            <a:pPr marL="0" algn="l"/>
            <a:r>
              <a:rPr lang="zh-CN" altLang="en-US" sz="22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 </a:t>
            </a:r>
          </a:p>
          <a:p>
            <a:pPr marL="0" algn="l"/>
            <a:r>
              <a:rPr lang="zh-CN" altLang="en-US" sz="22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turtle.left(60)</a:t>
            </a:r>
          </a:p>
          <a:p>
            <a:pPr marL="0" algn="l"/>
            <a:r>
              <a:rPr lang="zh-CN" altLang="en-US" sz="22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  </a:t>
            </a:r>
          </a:p>
          <a:p>
            <a:pPr marL="0" algn="l"/>
            <a:r>
              <a:rPr lang="zh-CN" altLang="en-US" sz="22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turtle.left(60)</a:t>
            </a:r>
          </a:p>
          <a:p>
            <a:pPr marL="0" algn="l"/>
            <a:r>
              <a:rPr lang="zh-CN" altLang="en-US" sz="22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</a:t>
            </a:r>
          </a:p>
          <a:p>
            <a:pPr marL="0" algn="l"/>
            <a:r>
              <a:rPr lang="zh-CN" altLang="en-US" sz="22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turtle.left(60)</a:t>
            </a:r>
          </a:p>
          <a:p>
            <a:pPr marL="0" algn="l"/>
            <a:r>
              <a:rPr lang="zh-CN" altLang="en-US" sz="22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</a:t>
            </a:r>
          </a:p>
          <a:p>
            <a:pPr marL="0" algn="l"/>
            <a:r>
              <a:rPr lang="zh-CN" altLang="en-US" sz="22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turtle.left(60)</a:t>
            </a:r>
          </a:p>
          <a:p>
            <a:pPr marL="0" algn="l"/>
            <a:r>
              <a:rPr lang="zh-CN" altLang="en-US" sz="22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</a:t>
            </a:r>
          </a:p>
          <a:p>
            <a:pPr marL="0" algn="l"/>
            <a:r>
              <a:rPr lang="zh-CN" altLang="en-US" sz="22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turtle.left(60)</a:t>
            </a:r>
          </a:p>
          <a:p>
            <a:pPr marL="0" algn="l"/>
            <a:r>
              <a:rPr lang="zh-CN" altLang="en-US" sz="22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turtle.forward(150)</a:t>
            </a:r>
          </a:p>
          <a:p>
            <a:pPr marL="0" algn="l"/>
            <a:r>
              <a:rPr lang="zh-CN" altLang="en-US" sz="22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turtle.left(60)</a:t>
            </a:r>
          </a:p>
        </p:txBody>
      </p:sp>
      <p:sp>
        <p:nvSpPr>
          <p:cNvPr id="3" name="文本2"/>
          <p:cNvSpPr txBox="1"/>
          <p:nvPr/>
        </p:nvSpPr>
        <p:spPr>
          <a:xfrm>
            <a:off x="6446330" y="718131"/>
            <a:ext cx="5302250" cy="2522792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22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import turtle</a:t>
            </a:r>
          </a:p>
          <a:p>
            <a:pPr marL="0" algn="l"/>
            <a:r>
              <a:rPr lang="zh-CN" altLang="en-US" sz="22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turtle.screensize(300,300,"black") </a:t>
            </a:r>
          </a:p>
          <a:p>
            <a:pPr marL="0" algn="l"/>
            <a:r>
              <a:rPr lang="zh-CN" altLang="en-US" sz="22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turtle.pensize(5)</a:t>
            </a:r>
          </a:p>
          <a:p>
            <a:pPr marL="0" algn="l"/>
            <a:r>
              <a:rPr lang="zh-CN" altLang="en-US" sz="22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turtle.color("red")</a:t>
            </a:r>
          </a:p>
          <a:p>
            <a:pPr marL="0" algn="l"/>
            <a:r>
              <a:rPr lang="zh-CN" altLang="en-US" sz="22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for i in range(6):</a:t>
            </a:r>
          </a:p>
          <a:p>
            <a:pPr marL="0" algn="l"/>
            <a:r>
              <a:rPr lang="zh-CN" altLang="en-US" sz="22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    turtle.forward(150) </a:t>
            </a:r>
          </a:p>
          <a:p>
            <a:pPr marL="0" algn="l"/>
            <a:r>
              <a:rPr lang="zh-CN" altLang="en-US" sz="22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    turtle.left(60)</a:t>
            </a:r>
          </a:p>
        </p:txBody>
      </p:sp>
      <p:pic>
        <p:nvPicPr>
          <p:cNvPr id="4" name="图片1">
            <a:extLst>
              <a:ext uri="{FF2B5EF4-FFF2-40B4-BE49-F238E27FC236}">
                <a16:creationId xmlns:a16="http://schemas.microsoft.com/office/drawing/2014/main" id="{69ED34C6-1862-8A8A-03F9-2D1EFC8C32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0594" y="3790229"/>
            <a:ext cx="2503332" cy="2296630"/>
          </a:xfrm>
          <a:prstGeom prst="rect">
            <a:avLst/>
          </a:prstGeom>
        </p:spPr>
      </p:pic>
      <p:sp>
        <p:nvSpPr>
          <p:cNvPr id="5" name="形状1"/>
          <p:cNvSpPr txBox="1"/>
          <p:nvPr/>
        </p:nvSpPr>
        <p:spPr>
          <a:xfrm>
            <a:off x="682628" y="2155822"/>
            <a:ext cx="2870197" cy="3984622"/>
          </a:xfrm>
          <a:prstGeom prst="rect"/>
          <a:solidFill>
            <a:srgbClr val="FFFFFF">
              <a:alpha val="0"/>
            </a:srgbClr>
          </a:solidFill>
          <a:ln w="19050">
            <a:solidFill>
              <a:srgbClr val="FF0000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6" name="形状2"/>
          <p:cNvSpPr txBox="1"/>
          <p:nvPr/>
        </p:nvSpPr>
        <p:spPr>
          <a:xfrm>
            <a:off x="3710784" y="2346322"/>
            <a:ext cx="2684859" cy="850897"/>
          </a:xfrm>
          <a:custGeom>
            <a:avLst/>
            <a:gdLst>
              <a:gd name="connsiteX0" fmla="*/ 2174321 w 2684859"/>
              <a:gd name="connsiteY0" fmla="*/ 0 h 850897"/>
              <a:gd name="connsiteX1" fmla="*/ 2684859 w 2684859"/>
              <a:gd name="connsiteY1" fmla="*/ 425448 h 850897"/>
              <a:gd name="connsiteX2" fmla="*/ 2174321 w 2684859"/>
              <a:gd name="connsiteY2" fmla="*/ 850897 h 850897"/>
              <a:gd name="connsiteX3" fmla="*/ 2174321 w 2684859"/>
              <a:gd name="connsiteY3" fmla="*/ 567265 h 850897"/>
              <a:gd name="connsiteX4" fmla="*/ 0 w 2684859"/>
              <a:gd name="connsiteY4" fmla="*/ 567265 h 850897"/>
              <a:gd name="connsiteX5" fmla="*/ 0 w 2684859"/>
              <a:gd name="connsiteY5" fmla="*/ 283632 h 850897"/>
              <a:gd name="connsiteX6" fmla="*/ 2174321 w 2684859"/>
              <a:gd name="connsiteY6" fmla="*/ 283632 h 850897"/>
              <a:gd name="connsiteX7" fmla="*/ 2174321 w 2684859"/>
              <a:gd name="connsiteY7" fmla="*/ 0 h 850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84859" h="850897">
                <a:moveTo>
                  <a:pt x="2174321" y="0"/>
                </a:moveTo>
                <a:lnTo>
                  <a:pt x="2684859" y="425448"/>
                </a:lnTo>
                <a:lnTo>
                  <a:pt x="2174321" y="850897"/>
                </a:lnTo>
                <a:lnTo>
                  <a:pt x="2174321" y="567265"/>
                </a:lnTo>
                <a:lnTo>
                  <a:pt x="0" y="567265"/>
                </a:lnTo>
                <a:lnTo>
                  <a:pt x="0" y="283632"/>
                </a:lnTo>
                <a:lnTo>
                  <a:pt x="2174321" y="283632"/>
                </a:lnTo>
                <a:lnTo>
                  <a:pt x="2174321" y="0"/>
                </a:lnTo>
                <a:close/>
              </a:path>
            </a:pathLst>
          </a:custGeom>
          <a:solidFill>
            <a:srgbClr val="FFFFFF">
              <a:alpha val="0"/>
            </a:srgbClr>
          </a:solidFill>
          <a:ln w="19050">
            <a:solidFill>
              <a:srgbClr val="FF0000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7" name="文本3"/>
          <p:cNvSpPr txBox="1"/>
          <p:nvPr/>
        </p:nvSpPr>
        <p:spPr>
          <a:xfrm>
            <a:off x="1438475" y="314525"/>
            <a:ext cx="1358900" cy="523684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22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原版程序</a:t>
            </a:r>
          </a:p>
        </p:txBody>
      </p:sp>
      <p:sp>
        <p:nvSpPr>
          <p:cNvPr id="8" name="文本4"/>
          <p:cNvSpPr txBox="1"/>
          <p:nvPr/>
        </p:nvSpPr>
        <p:spPr>
          <a:xfrm>
            <a:off x="8048625" y="314725"/>
            <a:ext cx="1651000" cy="523684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22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升级版程序</a:t>
            </a:r>
          </a:p>
        </p:txBody>
      </p:sp>
      <p:sp>
        <p:nvSpPr>
          <p:cNvPr id="9" name="形状3"/>
          <p:cNvSpPr txBox="1"/>
          <p:nvPr/>
        </p:nvSpPr>
        <p:spPr>
          <a:xfrm>
            <a:off x="6455569" y="2143125"/>
            <a:ext cx="3459956" cy="1054103"/>
          </a:xfrm>
          <a:prstGeom prst="rect"/>
          <a:solidFill>
            <a:srgbClr val="FFFFFF">
              <a:alpha val="0"/>
            </a:srgbClr>
          </a:solidFill>
          <a:ln w="38100">
            <a:solidFill>
              <a:srgbClr val="3B00FF">
                <a:alpha val="100000"/>
              </a:srgbClr>
            </a:solidFill>
            <a:prstDash val="solid"/>
          </a:ln>
        </p:spPr>
        <p:txBody>
          <a:bodyPr anchor="ctr"/>
          <a:lstStyle/>
          <a:p>
            <a:pPr marL="0" algn="ctr"/>
          </a:p>
        </p:txBody>
      </p:sp>
      <p:sp>
        <p:nvSpPr>
          <p:cNvPr id="10" name="文本5"/>
          <p:cNvSpPr txBox="1"/>
          <p:nvPr/>
        </p:nvSpPr>
        <p:spPr>
          <a:xfrm>
            <a:off x="7045328" y="3790350"/>
            <a:ext cx="4473578" cy="1489912"/>
          </a:xfrm>
          <a:prstGeom prst="rect">
            <a:avLst/>
          </a:prstGeom>
          <a:noFill/>
        </p:spPr>
        <p:txBody>
          <a:bodyPr anchor="t"/>
          <a:lstStyle/>
          <a:p>
            <a:pPr marL="0" algn="l">
              <a:lnSpc>
                <a:spcPts val="3400"/>
              </a:lnSpc>
            </a:pPr>
            <a:r>
              <a:rPr lang="zh-CN" altLang="en-US" sz="22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随着我们学习的深入，要用循环语句来控制绘图过程中画笔颜色的变化也是能实现的。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6" fill="hold">
                      <p:stCondLst>
                        <p:cond delay="indefinite"/>
                      </p:stCondLst>
                      <p:childTnLst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</p:bldLst>
  </p:timing>
</p:sld>
</file>

<file path=ppt/slides/slide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6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1"/>
          <p:cNvSpPr txBox="1"/>
          <p:nvPr/>
        </p:nvSpPr>
        <p:spPr>
          <a:xfrm>
            <a:off x="551631" y="311125"/>
            <a:ext cx="8521700" cy="654050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31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脑洞大开</a:t>
            </a:r>
            <a:r>
              <a:rPr lang="zh-CN" altLang="en-US" sz="31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：用我们目前3节课</a:t>
            </a:r>
            <a:r>
              <a:rPr lang="zh-CN" altLang="en-US" sz="31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所学知识</a:t>
            </a:r>
            <a:r>
              <a:rPr lang="zh-CN" altLang="en-US" sz="31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画一个圆</a:t>
            </a:r>
          </a:p>
        </p:txBody>
      </p:sp>
      <p:grpSp>
        <p:nvGrpSpPr>
          <p:cNvPr id="3" name="组合1"/>
          <p:cNvGrpSpPr/>
          <p:nvPr/>
        </p:nvGrpSpPr>
        <p:grpSpPr>
          <a:xfrm>
            <a:off x="1123950" y="1782166"/>
            <a:ext cx="9946043" cy="1820237"/>
            <a:chOff x="0" y="0"/>
            <a:chExt cx="9946043" cy="1820237"/>
          </a:xfrm>
        </p:grpSpPr>
        <p:pic>
          <p:nvPicPr>
            <p:cNvPr id="4" name="图片1">
              <a:extLst>
                <a:ext uri="{FF2B5EF4-FFF2-40B4-BE49-F238E27FC236}">
                  <a16:creationId xmlns:a16="http://schemas.microsoft.com/office/drawing/2014/main" id="{69ED34C6-1862-8A8A-03F9-2D1EFC8C3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00"/>
              <a:ext cx="2009775" cy="1819275"/>
            </a:xfrm>
            <a:prstGeom prst="rect">
              <a:avLst/>
            </a:prstGeom>
          </p:spPr>
        </p:pic>
        <p:pic>
          <p:nvPicPr>
            <p:cNvPr id="5" name="图片2">
              <a:extLst>
                <a:ext uri="{FF2B5EF4-FFF2-40B4-BE49-F238E27FC236}">
                  <a16:creationId xmlns:a16="http://schemas.microsoft.com/office/drawing/2014/main" id="{69ED34C6-1862-8A8A-03F9-2D1EFC8C3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52738" y="200"/>
              <a:ext cx="1804264" cy="1817932"/>
            </a:xfrm>
            <a:prstGeom prst="rect">
              <a:avLst/>
            </a:prstGeom>
          </p:spPr>
        </p:pic>
        <p:pic>
          <p:nvPicPr>
            <p:cNvPr id="6" name="图片3">
              <a:extLst>
                <a:ext uri="{FF2B5EF4-FFF2-40B4-BE49-F238E27FC236}">
                  <a16:creationId xmlns:a16="http://schemas.microsoft.com/office/drawing/2014/main" id="{69ED34C6-1862-8A8A-03F9-2D1EFC8C3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497706" y="600"/>
              <a:ext cx="1810626" cy="1819637"/>
            </a:xfrm>
            <a:prstGeom prst="rect">
              <a:avLst/>
            </a:prstGeom>
          </p:spPr>
        </p:pic>
        <p:pic>
          <p:nvPicPr>
            <p:cNvPr id="7" name="图片4">
              <a:extLst>
                <a:ext uri="{FF2B5EF4-FFF2-40B4-BE49-F238E27FC236}">
                  <a16:creationId xmlns:a16="http://schemas.microsoft.com/office/drawing/2014/main" id="{69ED34C6-1862-8A8A-03F9-2D1EFC8C3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149228" y="0"/>
              <a:ext cx="1796815" cy="1819180"/>
            </a:xfrm>
            <a:prstGeom prst="rect">
              <a:avLst/>
            </a:prstGeom>
          </p:spPr>
        </p:pic>
        <p:sp>
          <p:nvSpPr>
            <p:cNvPr id="8" name="形状1"/>
            <p:cNvSpPr txBox="1"/>
            <p:nvPr/>
          </p:nvSpPr>
          <p:spPr>
            <a:xfrm>
              <a:off x="2075066" y="650478"/>
              <a:ext cx="733225" cy="517522"/>
            </a:xfrm>
            <a:custGeom>
              <a:avLst/>
              <a:gdLst>
                <a:gd name="connsiteX0" fmla="*/ 422712 w 733225"/>
                <a:gd name="connsiteY0" fmla="*/ 0 h 517522"/>
                <a:gd name="connsiteX1" fmla="*/ 733225 w 733225"/>
                <a:gd name="connsiteY1" fmla="*/ 258761 h 517522"/>
                <a:gd name="connsiteX2" fmla="*/ 422712 w 733225"/>
                <a:gd name="connsiteY2" fmla="*/ 517522 h 517522"/>
                <a:gd name="connsiteX3" fmla="*/ 422712 w 733225"/>
                <a:gd name="connsiteY3" fmla="*/ 345015 h 517522"/>
                <a:gd name="connsiteX4" fmla="*/ 0 w 733225"/>
                <a:gd name="connsiteY4" fmla="*/ 345015 h 517522"/>
                <a:gd name="connsiteX5" fmla="*/ 0 w 733225"/>
                <a:gd name="connsiteY5" fmla="*/ 172507 h 517522"/>
                <a:gd name="connsiteX6" fmla="*/ 422712 w 733225"/>
                <a:gd name="connsiteY6" fmla="*/ 172507 h 517522"/>
                <a:gd name="connsiteX7" fmla="*/ 422712 w 733225"/>
                <a:gd name="connsiteY7" fmla="*/ 0 h 517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33225" h="517522">
                  <a:moveTo>
                    <a:pt x="422712" y="0"/>
                  </a:moveTo>
                  <a:lnTo>
                    <a:pt x="733225" y="258761"/>
                  </a:lnTo>
                  <a:lnTo>
                    <a:pt x="422712" y="517522"/>
                  </a:lnTo>
                  <a:lnTo>
                    <a:pt x="422712" y="345015"/>
                  </a:lnTo>
                  <a:lnTo>
                    <a:pt x="0" y="345015"/>
                  </a:lnTo>
                  <a:lnTo>
                    <a:pt x="0" y="172507"/>
                  </a:lnTo>
                  <a:lnTo>
                    <a:pt x="422712" y="172507"/>
                  </a:lnTo>
                  <a:lnTo>
                    <a:pt x="422712" y="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38100">
              <a:solidFill>
                <a:srgbClr val="3B00FF">
                  <a:alpha val="100000"/>
                </a:srgbClr>
              </a:solidFill>
              <a:prstDash val="solid"/>
            </a:ln>
          </p:spPr>
          <p:txBody>
            <a:bodyPr anchor="ctr"/>
            <a:lstStyle/>
            <a:p>
              <a:pPr marL="0" algn="ctr"/>
            </a:p>
          </p:txBody>
        </p:sp>
        <p:sp>
          <p:nvSpPr>
            <p:cNvPr id="9" name="形状2"/>
            <p:cNvSpPr txBox="1"/>
            <p:nvPr/>
          </p:nvSpPr>
          <p:spPr>
            <a:xfrm>
              <a:off x="4732544" y="650478"/>
              <a:ext cx="733225" cy="517522"/>
            </a:xfrm>
            <a:custGeom>
              <a:avLst/>
              <a:gdLst>
                <a:gd name="connsiteX0" fmla="*/ 422712 w 733225"/>
                <a:gd name="connsiteY0" fmla="*/ 0 h 517522"/>
                <a:gd name="connsiteX1" fmla="*/ 733225 w 733225"/>
                <a:gd name="connsiteY1" fmla="*/ 258761 h 517522"/>
                <a:gd name="connsiteX2" fmla="*/ 422712 w 733225"/>
                <a:gd name="connsiteY2" fmla="*/ 517522 h 517522"/>
                <a:gd name="connsiteX3" fmla="*/ 422712 w 733225"/>
                <a:gd name="connsiteY3" fmla="*/ 345015 h 517522"/>
                <a:gd name="connsiteX4" fmla="*/ 0 w 733225"/>
                <a:gd name="connsiteY4" fmla="*/ 345015 h 517522"/>
                <a:gd name="connsiteX5" fmla="*/ 0 w 733225"/>
                <a:gd name="connsiteY5" fmla="*/ 172507 h 517522"/>
                <a:gd name="connsiteX6" fmla="*/ 422712 w 733225"/>
                <a:gd name="connsiteY6" fmla="*/ 172507 h 517522"/>
                <a:gd name="connsiteX7" fmla="*/ 422712 w 733225"/>
                <a:gd name="connsiteY7" fmla="*/ 0 h 517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33225" h="517522">
                  <a:moveTo>
                    <a:pt x="422712" y="0"/>
                  </a:moveTo>
                  <a:lnTo>
                    <a:pt x="733225" y="258761"/>
                  </a:lnTo>
                  <a:lnTo>
                    <a:pt x="422712" y="517522"/>
                  </a:lnTo>
                  <a:lnTo>
                    <a:pt x="422712" y="345015"/>
                  </a:lnTo>
                  <a:lnTo>
                    <a:pt x="0" y="345015"/>
                  </a:lnTo>
                  <a:lnTo>
                    <a:pt x="0" y="172507"/>
                  </a:lnTo>
                  <a:lnTo>
                    <a:pt x="422712" y="172507"/>
                  </a:lnTo>
                  <a:lnTo>
                    <a:pt x="422712" y="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38100">
              <a:solidFill>
                <a:srgbClr val="3B00FF">
                  <a:alpha val="100000"/>
                </a:srgbClr>
              </a:solidFill>
              <a:prstDash val="solid"/>
            </a:ln>
          </p:spPr>
          <p:txBody>
            <a:bodyPr anchor="ctr"/>
            <a:lstStyle/>
            <a:p>
              <a:pPr marL="0" algn="ctr"/>
            </a:p>
          </p:txBody>
        </p:sp>
        <p:sp>
          <p:nvSpPr>
            <p:cNvPr id="10" name="形状3"/>
            <p:cNvSpPr txBox="1"/>
            <p:nvPr/>
          </p:nvSpPr>
          <p:spPr>
            <a:xfrm>
              <a:off x="7384456" y="650478"/>
              <a:ext cx="733225" cy="517522"/>
            </a:xfrm>
            <a:custGeom>
              <a:avLst/>
              <a:gdLst>
                <a:gd name="connsiteX0" fmla="*/ 422712 w 733225"/>
                <a:gd name="connsiteY0" fmla="*/ 0 h 517522"/>
                <a:gd name="connsiteX1" fmla="*/ 733225 w 733225"/>
                <a:gd name="connsiteY1" fmla="*/ 258761 h 517522"/>
                <a:gd name="connsiteX2" fmla="*/ 422712 w 733225"/>
                <a:gd name="connsiteY2" fmla="*/ 517522 h 517522"/>
                <a:gd name="connsiteX3" fmla="*/ 422712 w 733225"/>
                <a:gd name="connsiteY3" fmla="*/ 345015 h 517522"/>
                <a:gd name="connsiteX4" fmla="*/ 0 w 733225"/>
                <a:gd name="connsiteY4" fmla="*/ 345015 h 517522"/>
                <a:gd name="connsiteX5" fmla="*/ 0 w 733225"/>
                <a:gd name="connsiteY5" fmla="*/ 172507 h 517522"/>
                <a:gd name="connsiteX6" fmla="*/ 422712 w 733225"/>
                <a:gd name="connsiteY6" fmla="*/ 172507 h 517522"/>
                <a:gd name="connsiteX7" fmla="*/ 422712 w 733225"/>
                <a:gd name="connsiteY7" fmla="*/ 0 h 517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33225" h="517522">
                  <a:moveTo>
                    <a:pt x="422712" y="0"/>
                  </a:moveTo>
                  <a:lnTo>
                    <a:pt x="733225" y="258761"/>
                  </a:lnTo>
                  <a:lnTo>
                    <a:pt x="422712" y="517522"/>
                  </a:lnTo>
                  <a:lnTo>
                    <a:pt x="422712" y="345015"/>
                  </a:lnTo>
                  <a:lnTo>
                    <a:pt x="0" y="345015"/>
                  </a:lnTo>
                  <a:lnTo>
                    <a:pt x="0" y="172507"/>
                  </a:lnTo>
                  <a:lnTo>
                    <a:pt x="422712" y="172507"/>
                  </a:lnTo>
                  <a:lnTo>
                    <a:pt x="422712" y="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38100">
              <a:solidFill>
                <a:srgbClr val="3B00FF">
                  <a:alpha val="100000"/>
                </a:srgbClr>
              </a:solidFill>
              <a:prstDash val="solid"/>
            </a:ln>
          </p:spPr>
          <p:txBody>
            <a:bodyPr anchor="ctr"/>
            <a:lstStyle/>
            <a:p>
              <a:pPr marL="0" algn="ctr"/>
            </a:p>
          </p:txBody>
        </p:sp>
      </p:grpSp>
      <p:sp>
        <p:nvSpPr>
          <p:cNvPr id="11" name="文本2"/>
          <p:cNvSpPr txBox="1"/>
          <p:nvPr/>
        </p:nvSpPr>
        <p:spPr>
          <a:xfrm>
            <a:off x="551259" y="850309"/>
            <a:ext cx="11010900" cy="943737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25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圆的大小、线条颜色、粗细和背景颜色自己选择，</a:t>
            </a:r>
            <a:r>
              <a:rPr lang="zh-CN" altLang="en-US" sz="25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你是否从下面这一组图中得到了启示？</a:t>
            </a:r>
          </a:p>
        </p:txBody>
      </p:sp>
      <p:sp>
        <p:nvSpPr>
          <p:cNvPr id="12" name="文本3"/>
          <p:cNvSpPr txBox="1"/>
          <p:nvPr/>
        </p:nvSpPr>
        <p:spPr>
          <a:xfrm>
            <a:off x="5101333" y="3601822"/>
            <a:ext cx="5969000" cy="2826830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25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import turtle</a:t>
            </a:r>
          </a:p>
          <a:p>
            <a:pPr marL="0" algn="l"/>
            <a:r>
              <a:rPr lang="zh-CN" altLang="en-US" sz="25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turtle.screensize(300,300,"black") </a:t>
            </a:r>
          </a:p>
          <a:p>
            <a:pPr marL="0" algn="l"/>
            <a:r>
              <a:rPr lang="zh-CN" altLang="en-US" sz="25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turtle.pensize(5)</a:t>
            </a:r>
          </a:p>
          <a:p>
            <a:pPr marL="0" algn="l"/>
            <a:r>
              <a:rPr lang="zh-CN" altLang="en-US" sz="25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turtle.color("red")</a:t>
            </a:r>
          </a:p>
          <a:p>
            <a:pPr marL="0" algn="l"/>
            <a:r>
              <a:rPr lang="zh-CN" altLang="en-US" sz="25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for i in range(6):</a:t>
            </a:r>
          </a:p>
          <a:p>
            <a:pPr marL="0" algn="l"/>
            <a:r>
              <a:rPr lang="zh-CN" altLang="en-US" sz="25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    turtle.forward(150) </a:t>
            </a:r>
          </a:p>
          <a:p>
            <a:pPr marL="0" algn="l"/>
            <a:r>
              <a:rPr lang="zh-CN" altLang="en-US" sz="2599" b="0" i="0" dirty="0">
                <a:solidFill>
                  <a:srgbClr val="FF0000">
                    <a:alpha val="100000"/>
                  </a:srgbClr>
                </a:solidFill>
                <a:latin typeface="黑体"/>
                <a:ea typeface="黑体"/>
              </a:rPr>
              <a:t>    turtle.left(60)</a:t>
            </a:r>
          </a:p>
        </p:txBody>
      </p:sp>
      <p:sp>
        <p:nvSpPr>
          <p:cNvPr id="13" name="文本4"/>
          <p:cNvSpPr txBox="1"/>
          <p:nvPr/>
        </p:nvSpPr>
        <p:spPr>
          <a:xfrm>
            <a:off x="1124350" y="4580334"/>
            <a:ext cx="3822700" cy="567118"/>
          </a:xfrm>
          <a:prstGeom prst="rect">
            <a:avLst/>
          </a:prstGeom>
          <a:noFill/>
        </p:spPr>
        <p:txBody>
          <a:bodyPr anchor="t"/>
          <a:lstStyle/>
          <a:p>
            <a:pPr marL="0" algn="l"/>
            <a:r>
              <a:rPr lang="zh-CN" altLang="en-US" sz="2599" b="0" i="0" dirty="0">
                <a:solidFill>
                  <a:srgbClr val="000000">
                    <a:alpha val="100000"/>
                  </a:srgbClr>
                </a:solidFill>
                <a:latin typeface="黑体"/>
                <a:ea typeface="黑体"/>
              </a:rPr>
              <a:t>画正六边形的参考程序：</a:t>
            </a:r>
          </a:p>
        </p:txBody>
      </p:sp>
    </p:spTree>
    <p:extLst>
      <p:ext uri="{BB962C8B-B14F-4D97-AF65-F5344CB8AC3E}">
        <p14:creationId xmlns:p14="http://schemas.microsoft.com/office/powerpoint/2010/main" val="840519474"/>
      </p:ext>
    </p:extLst>
  </p:cSld>
  <p:clrMapOvr>
    <a:masterClrMapping/>
  </p:clrMapOvr>
</p:sld>
</file>

<file path=ppt/theme/theme1.xml><?xml version="1.0" encoding="utf-8"?>
<a:theme xmlns:thm15="http://schemas.microsoft.com/office/thememl/2012/main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otalTime>0</ap:TotalTime>
  <ap:Words>0</ap:Words>
  <ap:Application>Microsoft Office PowerPoint</ap:Application>
  <ap:PresentationFormat>宽屏</ap:PresentationFormat>
  <ap:Paragraphs>0</ap:Paragraphs>
  <ap:Slides>1</ap:Slides>
  <ap:Notes>0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ap:HeadingPairs>
  <ap:TitlesOfParts>
    <vt:vector baseType="lpstr" size="3">
      <vt:lpstr>Arial</vt:lpstr>
      <vt:lpstr>Office 主题​​</vt:lpstr>
      <vt:lpstr>PowerPoint 演示文稿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creator>陈亮</dc:creator>
  <dc:title>七（下）—新起点-海龟画图3（第7次课）</dc:title>
  <revision>1</revision>
  <dcterms:created xsi:type="dcterms:W3CDTF">2025-04-14T02:49:32.0059926Z</dcterms:created>
  <dcterms:modified xsi:type="dcterms:W3CDTF">2025-04-14T02:49:32.0059985Z</dcterms:modified>
  <lastModifiedBy>陈亮</lastModifiedBy>
</coreProperties>
</file>

<file path=docProps/custom.xml><?xml version="1.0" encoding="utf-8"?>
<op:Properties xmlns:vt="http://schemas.openxmlformats.org/officeDocument/2006/docPropsVTypes" xmlns:op="http://schemas.openxmlformats.org/officeDocument/2006/custom-properties">
  <op:property fmtid="{D5CDD505-2E9C-101B-9397-08002B2CF9AE}" pid="2" name="ApplicationName">
    <vt:lpwstr>EasiNote5</vt:lpwstr>
  </op:property>
  <op:property fmtid="{D5CDD505-2E9C-101B-9397-08002B2CF9AE}" pid="3" name="ApplicationVersion">
    <vt:lpwstr>5.2.4.8772</vt:lpwstr>
  </op:property>
  <op:property fmtid="{D5CDD505-2E9C-101B-9397-08002B2CF9AE}" pid="4" name="EasiNoteCoursewareInfo">
    <vt:lpwstr>0e76ccd1-a88e-4b57-b6bf-3850c40ed505:1</vt:lpwstr>
  </op:property>
  <op:property fmtid="{D5CDD505-2E9C-101B-9397-08002B2CF9AE}" pid="5" name="EasiNoteDocumentName">
    <vt:lpwstr>七（下）—新起点-海龟画图3（第7次课）</vt:lpwstr>
  </op:property>
  <op:property fmtid="{D5CDD505-2E9C-101B-9397-08002B2CF9AE}" pid="6" name="EasiNoteAuthor">
    <vt:lpwstr>dec5f7cd95d34196888ce10789a7a3c2</vt:lpwstr>
  </op:property>
  <op:property fmtid="{D5CDD505-2E9C-101B-9397-08002B2CF9AE}" pid="7" name="EasiNoteUpstreamCoursewareInfo_0">
    <vt:lpwstr>5bda1492-149d-4ece-8fea-9159c5af483c</vt:lpwstr>
  </op:property>
  <op:property fmtid="{D5CDD505-2E9C-101B-9397-08002B2CF9AE}" pid="8" name="EasiNoteUpstreamCoursewareInfo_1">
    <vt:lpwstr>c955f2be-9901-4979-a204-98b8fa57f9eb</vt:lpwstr>
  </op:property>
  <op:property fmtid="{D5CDD505-2E9C-101B-9397-08002B2CF9AE}" pid="9" name="EasiNoteUpstreamCoursewareInfo_2">
    <vt:lpwstr>bca4cd55-6fef-4ea2-a1fa-e2cd2427479e</vt:lpwstr>
  </op:property>
  <op:property fmtid="{D5CDD505-2E9C-101B-9397-08002B2CF9AE}" pid="10" name="EasiNoteUpstreamCoursewareInfo_3">
    <vt:lpwstr>3d345b0d-e215-4996-8957-bea14391e328</vt:lpwstr>
  </op:property>
  <op:property fmtid="{D5CDD505-2E9C-101B-9397-08002B2CF9AE}" pid="11" name="EasiNoteUpstreamCoursewareInfo_4">
    <vt:lpwstr>32006d20-1767-4c30-b88d-4ab1a9a1883f</vt:lpwstr>
  </op:property>
  <op:property fmtid="{D5CDD505-2E9C-101B-9397-08002B2CF9AE}" pid="12" name="EasiNoteUpstreamCoursewareInfo_5">
    <vt:lpwstr>b3442f64-00c3-499f-ab4e-86d64f0aff4f</vt:lpwstr>
  </op:property>
  <op:property fmtid="{D5CDD505-2E9C-101B-9397-08002B2CF9AE}" pid="13" name="EasiNoteUpstreamCoursewareInfo_6">
    <vt:lpwstr>507c3a69-a02e-4a5a-a76e-d1ef38218505</vt:lpwstr>
  </op:property>
  <op:property fmtid="{D5CDD505-2E9C-101B-9397-08002B2CF9AE}" pid="14" name="EasiNoteUpstreamCoursewareInfo_7">
    <vt:lpwstr>087414fb-e25d-488f-b4a1-427811324291</vt:lpwstr>
  </op:property>
  <op:property fmtid="{D5CDD505-2E9C-101B-9397-08002B2CF9AE}" pid="15" name="EasiNoteUpstreamCoursewareInfo_8">
    <vt:lpwstr>902dbc3c-f067-4533-858c-1eff8a192dac</vt:lpwstr>
  </op:property>
  <op:property fmtid="{D5CDD505-2E9C-101B-9397-08002B2CF9AE}" pid="16" name="EasiNoteUpstreamCoursewareInfo_9">
    <vt:lpwstr>0d48abf8-52fe-4d9d-be3f-3e482efb03ef</vt:lpwstr>
  </op:property>
</op:Properties>
</file>