
<file path=[Content_Types].xml><?xml version="1.0" encoding="utf-8"?>
<Types xmlns="http://schemas.openxmlformats.org/package/2006/content-types">
  <Default Extension="xml" ContentType="application/vnd.openxmlformats-officedocument.presentationml.presentation.main+xml"/>
  <Default Extension="png" ContentType="image/png"/>
  <Default Extension="rels" ContentType="application/vnd.openxmlformats-package.relationship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ppt/presentation.xml" Id="R0802b009c4724432" /><Relationship Type="http://schemas.openxmlformats.org/officeDocument/2006/relationships/extended-properties" Target="/docProps/app.xml" Id="rId2" /><Relationship Type="http://schemas.openxmlformats.org/package/2006/relationships/metadata/core-properties" Target="/docProps/core.xml" Id="Rdefa1bc1f13e4bbb" /><Relationship Type="http://schemas.openxmlformats.org/officeDocument/2006/relationships/custom-properties" Target="/docProps/custom.xml" Id="R65d8c60d839c4f6f" 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/ppt/presProps.xml" Id="rId1" /><Relationship Type="http://schemas.openxmlformats.org/officeDocument/2006/relationships/viewProps" Target="/ppt/viewProps.xml" Id="rId2" /><Relationship Type="http://schemas.openxmlformats.org/officeDocument/2006/relationships/theme" Target="/ppt/theme/theme1.xml" Id="rId3" /><Relationship Type="http://schemas.openxmlformats.org/officeDocument/2006/relationships/tableStyles" Target="/ppt/tableStyles.xml" Id="rId4" /><Relationship Type="http://schemas.openxmlformats.org/officeDocument/2006/relationships/slideMaster" Target="/ppt/slideMasters/slideMaster1.xml" Id="rId5" /><Relationship Type="http://schemas.openxmlformats.org/officeDocument/2006/relationships/slide" Target="/ppt/slides/slide1.xml" Id="rId6" /><Relationship Type="http://schemas.openxmlformats.org/officeDocument/2006/relationships/slide" Target="/ppt/slides/slide2.xml" Id="rId7" /><Relationship Type="http://schemas.openxmlformats.org/officeDocument/2006/relationships/slide" Target="/ppt/slides/slide3.xml" Id="rId8" /><Relationship Type="http://schemas.openxmlformats.org/officeDocument/2006/relationships/slide" Target="/ppt/slides/slide4.xml" Id="rId9" /><Relationship Type="http://schemas.openxmlformats.org/officeDocument/2006/relationships/slide" Target="/ppt/slides/slide5.xml" Id="rId10" /><Relationship Type="http://schemas.openxmlformats.org/officeDocument/2006/relationships/slide" Target="/ppt/slides/slide6.xml" Id="rId11" /><Relationship Type="http://schemas.openxmlformats.org/officeDocument/2006/relationships/slide" Target="/ppt/slides/slide7.xml" Id="rId12" /><Relationship Type="http://schemas.openxmlformats.org/officeDocument/2006/relationships/slide" Target="/ppt/slides/slide8.xml" Id="rId13" /></Relationship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8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slideLayout1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2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3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4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5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6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7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8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Id1" /><Relationship Type="http://schemas.openxmlformats.org/officeDocument/2006/relationships/theme" Target="/ppt/theme/theme1.xml" Id="rId2" /><Relationship Type="http://schemas.openxmlformats.org/officeDocument/2006/relationships/slideLayout" Target="/ppt/slideLayouts/slideLayout2.xml" Id="rId3" /><Relationship Type="http://schemas.openxmlformats.org/officeDocument/2006/relationships/slideLayout" Target="/ppt/slideLayouts/slideLayout3.xml" Id="rId4" /><Relationship Type="http://schemas.openxmlformats.org/officeDocument/2006/relationships/slideLayout" Target="/ppt/slideLayouts/slideLayout4.xml" Id="rId5" /><Relationship Type="http://schemas.openxmlformats.org/officeDocument/2006/relationships/slideLayout" Target="/ppt/slideLayouts/slideLayout5.xml" Id="rId6" /><Relationship Type="http://schemas.openxmlformats.org/officeDocument/2006/relationships/slideLayout" Target="/ppt/slideLayouts/slideLayout6.xml" Id="rId7" /><Relationship Type="http://schemas.openxmlformats.org/officeDocument/2006/relationships/slideLayout" Target="/ppt/slideLayouts/slideLayout7.xml" Id="rId8" /><Relationship Type="http://schemas.openxmlformats.org/officeDocument/2006/relationships/slideLayout" Target="/ppt/slideLayouts/slideLayout8.xml" Id="rId9" /></Relationships>
</file>

<file path=ppt/slideMasters/slideMaster1.xml><?xml version="1.0" encoding="utf-8"?>
<p:sld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3735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Id1" /><Relationship Type="http://schemas.openxmlformats.org/officeDocument/2006/relationships/image" Target="/ppt/media/image.png" Id="rId2" /><Relationship Type="http://schemas.openxmlformats.org/officeDocument/2006/relationships/image" Target="/ppt/media/image2.png" Id="rId3" /></Relationships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Id1" /><Relationship Type="http://schemas.openxmlformats.org/officeDocument/2006/relationships/image" Target="/ppt/media/image3.png" Id="rId2" /></Relationships>
</file>

<file path=ppt/slides/_rels/slide3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image" Target="/ppt/media/image4.png" Id="rId2" /></Relationships>
</file>

<file path=ppt/slides/_rels/slide4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Id1" /><Relationship Type="http://schemas.openxmlformats.org/officeDocument/2006/relationships/image" Target="/ppt/media/image5.png" Id="rId2" /><Relationship Type="http://schemas.openxmlformats.org/officeDocument/2006/relationships/image" Target="/ppt/media/image6.png" Id="rId3" /><Relationship Type="http://schemas.openxmlformats.org/officeDocument/2006/relationships/image" Target="/ppt/media/image7.png" Id="rId4" /></Relationships>
</file>

<file path=ppt/slides/_rels/slide5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Id1" /><Relationship Type="http://schemas.openxmlformats.org/officeDocument/2006/relationships/image" Target="/ppt/media/image8.png" Id="rId2" /><Relationship Type="http://schemas.openxmlformats.org/officeDocument/2006/relationships/image" Target="/ppt/media/image9.png" Id="rId3" /><Relationship Type="http://schemas.openxmlformats.org/officeDocument/2006/relationships/image" Target="/ppt/media/image10.png" Id="rId4" /></Relationships>
</file>

<file path=ppt/slides/_rels/slide6.xml.rels>&#65279;<?xml version="1.0" encoding="utf-8"?><Relationships xmlns="http://schemas.openxmlformats.org/package/2006/relationships"><Relationship Type="http://schemas.openxmlformats.org/officeDocument/2006/relationships/slideLayout" Target="/ppt/slideLayouts/slideLayout6.xml" Id="rId1" /><Relationship Type="http://schemas.openxmlformats.org/officeDocument/2006/relationships/image" Target="/ppt/media/image11.png" Id="rId2" /></Relationships>
</file>

<file path=ppt/slides/_rels/slide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Id1" /><Relationship Type="http://schemas.openxmlformats.org/officeDocument/2006/relationships/image" Target="/ppt/media/image12.png" Id="rId2" /><Relationship Type="http://schemas.openxmlformats.org/officeDocument/2006/relationships/image" Target="/ppt/media/image13.png" Id="rId3" /><Relationship Type="http://schemas.openxmlformats.org/officeDocument/2006/relationships/image" Target="/ppt/media/image14.png" Id="rId4" /></Relationships>
</file>

<file path=ppt/slides/_rels/slide8.xml.rels>&#65279;<?xml version="1.0" encoding="utf-8"?><Relationships xmlns="http://schemas.openxmlformats.org/package/2006/relationships"><Relationship Type="http://schemas.openxmlformats.org/officeDocument/2006/relationships/slideLayout" Target="/ppt/slideLayouts/slideLayout8.xml" Id="rId1" /><Relationship Type="http://schemas.openxmlformats.org/officeDocument/2006/relationships/image" Target="/ppt/media/image15.png" Id="rId2" /></Relationships>
</file>

<file path=ppt/slides/slide1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1">
            <a:extLst>
              <a:ext uri="{FF2B5EF4-FFF2-40B4-BE49-F238E27FC236}">
                <a16:creationId xmlns:a16="http://schemas.microsoft.com/office/drawing/2014/main" id="{69ED34C6-1862-8A8A-03F9-2D1EFC8C32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144" y="766543"/>
            <a:ext cx="5038725" cy="5114925"/>
          </a:xfrm>
          <a:prstGeom prst="rect">
            <a:avLst/>
          </a:prstGeom>
        </p:spPr>
      </p:pic>
      <p:sp>
        <p:nvSpPr>
          <p:cNvPr id="3" name="文本1"/>
          <p:cNvSpPr txBox="1"/>
          <p:nvPr/>
        </p:nvSpPr>
        <p:spPr>
          <a:xfrm>
            <a:off x="6220682" y="2446287"/>
            <a:ext cx="4981575" cy="1546384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5300"/>
              </a:lnSpc>
            </a:pPr>
            <a:r>
              <a:rPr lang="zh-CN" altLang="en-US" sz="35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你知道左边这个冰墩墩是怎么画出来的吗？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6" fill="hold">
                      <p:stCondLst>
                        <p:cond delay="indefinite"/>
                      </p:stCondLst>
                      <p:childTnLst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1937680" y="1892675"/>
            <a:ext cx="8318500" cy="1349375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7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Python之海龟画图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3080795" y="3871360"/>
            <a:ext cx="6032500" cy="769938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3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第一课 画简单的几何图形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</p:sld>
</file>

<file path=ppt/slides/slide3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852592" y="1810922"/>
            <a:ext cx="10487025" cy="3052858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5600"/>
              </a:lnSpc>
            </a:pPr>
            <a:r>
              <a:rPr lang="zh-CN" altLang="en-US" sz="3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Python 是一种高级、通用的编程语言，它以简洁、易读的语法和强大的功能而闻名，广泛应用于各种领域，包括 Web 开发、数据分析、人工智能、科学计算、自动化脚本等。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1873872" y="652577"/>
            <a:ext cx="4876800" cy="769938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3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怎样启动Python ?</a:t>
            </a:r>
          </a:p>
        </p:txBody>
      </p:sp>
      <p:grpSp>
        <p:nvGrpSpPr>
          <p:cNvPr id="3" name="组合1"/>
          <p:cNvGrpSpPr/>
          <p:nvPr/>
        </p:nvGrpSpPr>
        <p:grpSpPr>
          <a:xfrm>
            <a:off x="7058835" y="490195"/>
            <a:ext cx="2515591" cy="1329976"/>
            <a:chOff x="0" y="0"/>
            <a:chExt cx="2515591" cy="1329976"/>
          </a:xfrm>
        </p:grpSpPr>
        <p:pic>
          <p:nvPicPr>
            <p:cNvPr id="4" name="图片2">
              <a:extLst>
                <a:ext uri="{FF2B5EF4-FFF2-40B4-BE49-F238E27FC236}">
                  <a16:creationId xmlns:a16="http://schemas.microsoft.com/office/drawing/2014/main" id="{69ED34C6-1862-8A8A-03F9-2D1EFC8C3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59233" y="0"/>
              <a:ext cx="956358" cy="1124479"/>
            </a:xfrm>
            <a:prstGeom prst="rect">
              <a:avLst/>
            </a:prstGeom>
          </p:spPr>
        </p:pic>
        <p:sp>
          <p:nvSpPr>
            <p:cNvPr id="5" name="文本4"/>
            <p:cNvSpPr txBox="1"/>
            <p:nvPr/>
          </p:nvSpPr>
          <p:spPr>
            <a:xfrm>
              <a:off x="0" y="172945"/>
              <a:ext cx="1871034" cy="1157031"/>
            </a:xfrm>
            <a:prstGeom prst="rect">
              <a:avLst/>
            </a:prstGeom>
            <a:noFill/>
          </p:spPr>
          <p:txBody>
            <a:bodyPr anchor="t"/>
            <a:lstStyle/>
            <a:p>
              <a:pPr marL="0" algn="l"/>
              <a:r>
                <a:rPr lang="zh-CN" altLang="en-US" sz="39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双击：</a:t>
              </a:r>
            </a:p>
          </p:txBody>
        </p:sp>
      </p:grpSp>
      <p:pic>
        <p:nvPicPr>
          <p:cNvPr id="6" name="图片1">
            <a:extLst>
              <a:ext uri="{FF2B5EF4-FFF2-40B4-BE49-F238E27FC236}">
                <a16:creationId xmlns:a16="http://schemas.microsoft.com/office/drawing/2014/main" id="{69ED34C6-1862-8A8A-03F9-2D1EFC8C32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3714" y="2617089"/>
            <a:ext cx="7324725" cy="3653742"/>
          </a:xfrm>
          <a:prstGeom prst="rect">
            <a:avLst/>
          </a:prstGeom>
        </p:spPr>
      </p:pic>
      <p:sp>
        <p:nvSpPr>
          <p:cNvPr id="7" name="形状1"/>
          <p:cNvSpPr txBox="1"/>
          <p:nvPr/>
        </p:nvSpPr>
        <p:spPr>
          <a:xfrm rot="5400000">
            <a:off x="5545379" y="1554309"/>
            <a:ext cx="1102398" cy="761180"/>
          </a:xfrm>
          <a:custGeom>
            <a:avLst/>
            <a:gdLst>
              <a:gd name="connsiteX0" fmla="*/ 645690 w 1102398"/>
              <a:gd name="connsiteY0" fmla="*/ 0 h 761180"/>
              <a:gd name="connsiteX1" fmla="*/ 1102398 w 1102398"/>
              <a:gd name="connsiteY1" fmla="*/ 380590 h 761180"/>
              <a:gd name="connsiteX2" fmla="*/ 645690 w 1102398"/>
              <a:gd name="connsiteY2" fmla="*/ 761180 h 761180"/>
              <a:gd name="connsiteX3" fmla="*/ 645690 w 1102398"/>
              <a:gd name="connsiteY3" fmla="*/ 507453 h 761180"/>
              <a:gd name="connsiteX4" fmla="*/ 0 w 1102398"/>
              <a:gd name="connsiteY4" fmla="*/ 507453 h 761180"/>
              <a:gd name="connsiteX5" fmla="*/ 0 w 1102398"/>
              <a:gd name="connsiteY5" fmla="*/ 253727 h 761180"/>
              <a:gd name="connsiteX6" fmla="*/ 645690 w 1102398"/>
              <a:gd name="connsiteY6" fmla="*/ 253727 h 761180"/>
              <a:gd name="connsiteX7" fmla="*/ 645690 w 1102398"/>
              <a:gd name="connsiteY7" fmla="*/ 0 h 761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02398" h="761180">
                <a:moveTo>
                  <a:pt x="645690" y="0"/>
                </a:moveTo>
                <a:lnTo>
                  <a:pt x="1102398" y="380590"/>
                </a:lnTo>
                <a:lnTo>
                  <a:pt x="645690" y="761180"/>
                </a:lnTo>
                <a:lnTo>
                  <a:pt x="645690" y="507453"/>
                </a:lnTo>
                <a:lnTo>
                  <a:pt x="0" y="507453"/>
                </a:lnTo>
                <a:lnTo>
                  <a:pt x="0" y="253727"/>
                </a:lnTo>
                <a:lnTo>
                  <a:pt x="645690" y="253727"/>
                </a:lnTo>
                <a:lnTo>
                  <a:pt x="645690" y="0"/>
                </a:lnTo>
                <a:close/>
              </a:path>
            </a:pathLst>
          </a:custGeom>
          <a:solidFill>
            <a:srgbClr val="166EE1">
              <a:alpha val="100000"/>
            </a:srgbClr>
          </a:solidFill>
          <a:ln w="9525">
            <a:solidFill>
              <a:srgbClr val="FFFFFF">
                <a:alpha val="0"/>
              </a:srgbClr>
            </a:solidFill>
          </a:ln>
        </p:spPr>
        <p:txBody>
          <a:bodyPr anchor="ctr"/>
          <a:lstStyle/>
          <a:p>
            <a:pPr marL="0" algn="ctr"/>
          </a:p>
        </p:txBody>
      </p:sp>
      <p:sp>
        <p:nvSpPr>
          <p:cNvPr id="8" name="文本2"/>
          <p:cNvSpPr txBox="1"/>
          <p:nvPr/>
        </p:nvSpPr>
        <p:spPr>
          <a:xfrm>
            <a:off x="921182" y="3976335"/>
            <a:ext cx="10350500" cy="769938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3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看到的是这样的画面，全英文，让人头疼！？</a:t>
            </a:r>
          </a:p>
        </p:txBody>
      </p:sp>
      <p:sp>
        <p:nvSpPr>
          <p:cNvPr id="9" name="文本3"/>
          <p:cNvSpPr txBox="1"/>
          <p:nvPr/>
        </p:nvSpPr>
        <p:spPr>
          <a:xfrm>
            <a:off x="3943712" y="5039744"/>
            <a:ext cx="4305300" cy="711994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35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IDLE交互式编程环境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6" fill="hold">
                      <p:stCondLst>
                        <p:cond delay="indefinite"/>
                      </p:stCondLst>
                      <p:childTnLst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  <p:bldP spid="9" grpId="0" animBg="1"/>
      <p:bldP spid="3" grpId="0" animBg="1"/>
    </p:bldLst>
  </p:timing>
</p:sld>
</file>

<file path=ppt/slides/slide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2445029" y="592350"/>
            <a:ext cx="7302500" cy="769938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3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我们今天要进入代码编程环境！</a:t>
            </a:r>
          </a:p>
        </p:txBody>
      </p:sp>
      <p:grpSp>
        <p:nvGrpSpPr>
          <p:cNvPr id="3" name="组合1"/>
          <p:cNvGrpSpPr/>
          <p:nvPr/>
        </p:nvGrpSpPr>
        <p:grpSpPr>
          <a:xfrm>
            <a:off x="759399" y="1587226"/>
            <a:ext cx="6378457" cy="2223078"/>
            <a:chOff x="0" y="0"/>
            <a:chExt cx="6378457" cy="2223078"/>
          </a:xfrm>
        </p:grpSpPr>
        <p:pic>
          <p:nvPicPr>
            <p:cNvPr id="4" name="图片2">
              <a:extLst>
                <a:ext uri="{FF2B5EF4-FFF2-40B4-BE49-F238E27FC236}">
                  <a16:creationId xmlns:a16="http://schemas.microsoft.com/office/drawing/2014/main" id="{69ED34C6-1862-8A8A-03F9-2D1EFC8C3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71" y="0"/>
              <a:ext cx="6034081" cy="2223078"/>
            </a:xfrm>
            <a:prstGeom prst="rect">
              <a:avLst/>
            </a:prstGeom>
          </p:spPr>
        </p:pic>
        <p:sp>
          <p:nvSpPr>
            <p:cNvPr id="5" name="形状2"/>
            <p:cNvSpPr txBox="1"/>
            <p:nvPr/>
          </p:nvSpPr>
          <p:spPr>
            <a:xfrm>
              <a:off x="0" y="122846"/>
              <a:ext cx="311316" cy="311315"/>
            </a:xfrm>
            <a:prstGeom prst="rect"/>
            <a:solidFill>
              <a:srgbClr val="FFFFFF">
                <a:alpha val="0"/>
              </a:srgbClr>
            </a:solidFill>
            <a:ln w="57150">
              <a:solidFill>
                <a:srgbClr val="FF0000">
                  <a:alpha val="100000"/>
                </a:srgbClr>
              </a:solidFill>
              <a:prstDash val="solid"/>
            </a:ln>
          </p:spPr>
          <p:txBody>
            <a:bodyPr anchor="ctr"/>
            <a:lstStyle/>
            <a:p>
              <a:pPr marL="0" algn="ctr"/>
            </a:p>
          </p:txBody>
        </p:sp>
        <p:sp>
          <p:nvSpPr>
            <p:cNvPr id="6" name="形状3"/>
            <p:cNvSpPr txBox="1"/>
            <p:nvPr/>
          </p:nvSpPr>
          <p:spPr>
            <a:xfrm flipH="1" flipV="1">
              <a:off x="324229" y="464959"/>
              <a:ext cx="1101677" cy="636054"/>
            </a:xfrm>
            <a:prstGeom prst="line"/>
            <a:ln w="57150">
              <a:solidFill>
                <a:srgbClr val="FF0000">
                  <a:alpha val="100000"/>
                </a:srgbClr>
              </a:solidFill>
              <a:prstDash val="solid"/>
              <a:tailEnd type="arrow" w="sm" len="sm"/>
            </a:ln>
          </p:spPr>
          <p:txBody>
            <a:bodyPr anchor="ctr"/>
            <a:lstStyle/>
            <a:p>
              <a:pPr marL="0" algn="ctr"/>
            </a:p>
          </p:txBody>
        </p:sp>
        <p:sp>
          <p:nvSpPr>
            <p:cNvPr id="7" name="文本3"/>
            <p:cNvSpPr txBox="1"/>
            <p:nvPr/>
          </p:nvSpPr>
          <p:spPr>
            <a:xfrm>
              <a:off x="1357617" y="815912"/>
              <a:ext cx="5020840" cy="733464"/>
            </a:xfrm>
            <a:prstGeom prst="rect">
              <a:avLst/>
            </a:prstGeom>
            <a:noFill/>
          </p:spPr>
          <p:txBody>
            <a:bodyPr anchor="t"/>
            <a:lstStyle/>
            <a:p>
              <a:pPr marL="0" algn="l"/>
              <a:r>
                <a:rPr lang="zh-CN" altLang="en-US" sz="3599" b="0" i="0" dirty="0">
                  <a:solidFill>
                    <a:srgbClr val="FF0000">
                      <a:alpha val="100000"/>
                    </a:srgbClr>
                  </a:solidFill>
                  <a:latin typeface="黑体"/>
                  <a:ea typeface="黑体"/>
                </a:rPr>
                <a:t>点击File下的New File</a:t>
              </a:r>
            </a:p>
          </p:txBody>
        </p:sp>
      </p:grpSp>
      <p:pic>
        <p:nvPicPr>
          <p:cNvPr id="8" name="图片1">
            <a:extLst>
              <a:ext uri="{FF2B5EF4-FFF2-40B4-BE49-F238E27FC236}">
                <a16:creationId xmlns:a16="http://schemas.microsoft.com/office/drawing/2014/main" id="{69ED34C6-1862-8A8A-03F9-2D1EFC8C32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4963" y="3275694"/>
            <a:ext cx="6134100" cy="2905125"/>
          </a:xfrm>
          <a:prstGeom prst="rect">
            <a:avLst/>
          </a:prstGeom>
        </p:spPr>
      </p:pic>
      <p:sp>
        <p:nvSpPr>
          <p:cNvPr id="9" name="形状1"/>
          <p:cNvSpPr txBox="1"/>
          <p:nvPr/>
        </p:nvSpPr>
        <p:spPr>
          <a:xfrm rot="1974000">
            <a:off x="4015883" y="3339112"/>
            <a:ext cx="1364874" cy="853046"/>
          </a:xfrm>
          <a:custGeom>
            <a:avLst/>
            <a:gdLst>
              <a:gd name="connsiteX0" fmla="*/ 853046 w 1364874"/>
              <a:gd name="connsiteY0" fmla="*/ 0 h 853046"/>
              <a:gd name="connsiteX1" fmla="*/ 1364874 w 1364874"/>
              <a:gd name="connsiteY1" fmla="*/ 426523 h 853046"/>
              <a:gd name="connsiteX2" fmla="*/ 853046 w 1364874"/>
              <a:gd name="connsiteY2" fmla="*/ 853046 h 853046"/>
              <a:gd name="connsiteX3" fmla="*/ 853046 w 1364874"/>
              <a:gd name="connsiteY3" fmla="*/ 568698 h 853046"/>
              <a:gd name="connsiteX4" fmla="*/ 0 w 1364874"/>
              <a:gd name="connsiteY4" fmla="*/ 568698 h 853046"/>
              <a:gd name="connsiteX5" fmla="*/ 0 w 1364874"/>
              <a:gd name="connsiteY5" fmla="*/ 284349 h 853046"/>
              <a:gd name="connsiteX6" fmla="*/ 853046 w 1364874"/>
              <a:gd name="connsiteY6" fmla="*/ 284349 h 853046"/>
              <a:gd name="connsiteX7" fmla="*/ 853046 w 1364874"/>
              <a:gd name="connsiteY7" fmla="*/ 0 h 853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64874" h="853046">
                <a:moveTo>
                  <a:pt x="853046" y="0"/>
                </a:moveTo>
                <a:lnTo>
                  <a:pt x="1364874" y="426523"/>
                </a:lnTo>
                <a:lnTo>
                  <a:pt x="853046" y="853046"/>
                </a:lnTo>
                <a:lnTo>
                  <a:pt x="853046" y="568698"/>
                </a:lnTo>
                <a:lnTo>
                  <a:pt x="0" y="568698"/>
                </a:lnTo>
                <a:lnTo>
                  <a:pt x="0" y="284349"/>
                </a:lnTo>
                <a:lnTo>
                  <a:pt x="853046" y="284349"/>
                </a:lnTo>
                <a:lnTo>
                  <a:pt x="853046" y="0"/>
                </a:lnTo>
                <a:close/>
              </a:path>
            </a:pathLst>
          </a:custGeom>
          <a:solidFill>
            <a:srgbClr val="166EE1">
              <a:alpha val="100000"/>
            </a:srgbClr>
          </a:solidFill>
          <a:ln w="9525">
            <a:solidFill>
              <a:srgbClr val="FFFFFF">
                <a:alpha val="0"/>
              </a:srgbClr>
            </a:solidFill>
          </a:ln>
        </p:spPr>
        <p:txBody>
          <a:bodyPr anchor="ctr"/>
          <a:lstStyle/>
          <a:p>
            <a:pPr marL="0" algn="ctr"/>
          </a:p>
        </p:txBody>
      </p:sp>
      <p:sp>
        <p:nvSpPr>
          <p:cNvPr id="10" name="文本2"/>
          <p:cNvSpPr txBox="1"/>
          <p:nvPr/>
        </p:nvSpPr>
        <p:spPr>
          <a:xfrm>
            <a:off x="7175268" y="4711655"/>
            <a:ext cx="2933700" cy="711994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35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代码编程环境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6" fill="hold">
                      <p:stCondLst>
                        <p:cond delay="indefinite"/>
                      </p:stCondLst>
                      <p:childTnLst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0" grpId="0" animBg="1"/>
      <p:bldP spid="3" grpId="0" animBg="1"/>
    </p:bldLst>
  </p:timing>
</p:sld>
</file>

<file path=ppt/slides/slide6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741035" y="1467221"/>
            <a:ext cx="11112500" cy="4710112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5900"/>
              </a:lnSpc>
            </a:pPr>
            <a:r>
              <a:rPr lang="zh-CN" altLang="en-US" sz="3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import turtle </a:t>
            </a: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          </a:t>
            </a: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#引入turtle模块</a:t>
            </a: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/>
            </a:r>
          </a:p>
          <a:p>
            <a:pPr marL="0" algn="l">
              <a:lnSpc>
                <a:spcPts val="5900"/>
              </a:lnSpc>
            </a:pPr>
            <a:r>
              <a:rPr lang="zh-CN" altLang="en-US" sz="3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  </a:t>
            </a: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#向当前方向前进150个像素，初始默认方向为向右</a:t>
            </a: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/>
            </a:r>
          </a:p>
          <a:p>
            <a:pPr marL="0" algn="l">
              <a:lnSpc>
                <a:spcPts val="5900"/>
              </a:lnSpc>
            </a:pPr>
            <a:r>
              <a:rPr lang="zh-CN" altLang="en-US" sz="3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turtle.right(90)  </a:t>
            </a: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  </a:t>
            </a: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#向右转90度</a:t>
            </a: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/>
            </a:r>
          </a:p>
          <a:p>
            <a:pPr marL="0" algn="l">
              <a:lnSpc>
                <a:spcPts val="5900"/>
              </a:lnSpc>
            </a:pPr>
            <a:r>
              <a:rPr lang="zh-CN" altLang="en-US" sz="3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  </a:t>
            </a: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#向当前方向前进150个像素</a:t>
            </a: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/>
            </a:r>
          </a:p>
          <a:p>
            <a:pPr marL="0" algn="l">
              <a:lnSpc>
                <a:spcPts val="5900"/>
              </a:lnSpc>
            </a:pPr>
            <a:r>
              <a:rPr lang="zh-CN" altLang="en-US" sz="3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turtle.left(90)    </a:t>
            </a: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</a:t>
            </a: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#向左转90度</a:t>
            </a: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/>
            </a:r>
          </a:p>
          <a:p>
            <a:pPr marL="0" algn="l">
              <a:lnSpc>
                <a:spcPts val="5900"/>
              </a:lnSpc>
            </a:pPr>
            <a:r>
              <a:rPr lang="zh-CN" altLang="en-US" sz="3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  </a:t>
            </a: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#向当前方向前进150个像素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741045" y="607009"/>
            <a:ext cx="7302500" cy="769938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3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turtle模块中几条常用的语句：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</p:sld>
</file>

<file path=ppt/slides/slide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755656" y="1109682"/>
            <a:ext cx="4254500" cy="654050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31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怎样保存和运行程序？</a:t>
            </a:r>
          </a:p>
        </p:txBody>
      </p:sp>
      <p:grpSp>
        <p:nvGrpSpPr>
          <p:cNvPr id="3" name="组合1"/>
          <p:cNvGrpSpPr/>
          <p:nvPr/>
        </p:nvGrpSpPr>
        <p:grpSpPr>
          <a:xfrm>
            <a:off x="5053422" y="504092"/>
            <a:ext cx="6705600" cy="2034988"/>
            <a:chOff x="0" y="0"/>
            <a:chExt cx="6705600" cy="2034988"/>
          </a:xfrm>
        </p:grpSpPr>
        <p:pic>
          <p:nvPicPr>
            <p:cNvPr id="4" name="图片2">
              <a:extLst>
                <a:ext uri="{FF2B5EF4-FFF2-40B4-BE49-F238E27FC236}">
                  <a16:creationId xmlns:a16="http://schemas.microsoft.com/office/drawing/2014/main" id="{69ED34C6-1862-8A8A-03F9-2D1EFC8C3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705600" cy="2034988"/>
            </a:xfrm>
            <a:prstGeom prst="rect">
              <a:avLst/>
            </a:prstGeom>
          </p:spPr>
        </p:pic>
        <p:sp>
          <p:nvSpPr>
            <p:cNvPr id="5" name="形状1"/>
            <p:cNvSpPr txBox="1"/>
            <p:nvPr/>
          </p:nvSpPr>
          <p:spPr>
            <a:xfrm>
              <a:off x="1196802" y="215718"/>
              <a:ext cx="276520" cy="276520"/>
            </a:xfrm>
            <a:prstGeom prst="rect"/>
            <a:solidFill>
              <a:srgbClr val="FFFFFF">
                <a:alpha val="0"/>
              </a:srgbClr>
            </a:solidFill>
            <a:ln w="57150">
              <a:solidFill>
                <a:srgbClr val="FF0000">
                  <a:alpha val="100000"/>
                </a:srgbClr>
              </a:solidFill>
              <a:prstDash val="solid"/>
            </a:ln>
          </p:spPr>
          <p:txBody>
            <a:bodyPr anchor="ctr"/>
            <a:lstStyle/>
            <a:p>
              <a:pPr marL="0" algn="ctr"/>
            </a:p>
          </p:txBody>
        </p:sp>
        <p:sp>
          <p:nvSpPr>
            <p:cNvPr id="6" name="形状2"/>
            <p:cNvSpPr txBox="1"/>
            <p:nvPr/>
          </p:nvSpPr>
          <p:spPr>
            <a:xfrm>
              <a:off x="1512253" y="512803"/>
              <a:ext cx="1299623" cy="750338"/>
            </a:xfrm>
            <a:prstGeom prst="line"/>
            <a:ln w="57150">
              <a:solidFill>
                <a:srgbClr val="FF0000">
                  <a:alpha val="100000"/>
                </a:srgbClr>
              </a:solidFill>
              <a:prstDash val="solid"/>
              <a:tailEnd type="arrow" w="sm" len="sm"/>
            </a:ln>
          </p:spPr>
          <p:txBody>
            <a:bodyPr anchor="ctr"/>
            <a:lstStyle/>
            <a:p>
              <a:pPr marL="0" algn="ctr"/>
            </a:p>
          </p:txBody>
        </p:sp>
        <p:sp>
          <p:nvSpPr>
            <p:cNvPr id="7" name="文本9"/>
            <p:cNvSpPr txBox="1"/>
            <p:nvPr/>
          </p:nvSpPr>
          <p:spPr>
            <a:xfrm>
              <a:off x="1797971" y="1137450"/>
              <a:ext cx="4508500" cy="769938"/>
            </a:xfrm>
            <a:prstGeom prst="rect">
              <a:avLst/>
            </a:prstGeom>
            <a:noFill/>
          </p:spPr>
          <p:txBody>
            <a:bodyPr anchor="t"/>
            <a:lstStyle/>
            <a:p>
              <a:pPr marL="0" algn="l"/>
              <a:r>
                <a:rPr lang="zh-CN" altLang="en-US" sz="3999" b="0" i="0" dirty="0">
                  <a:solidFill>
                    <a:srgbClr val="FF0000">
                      <a:alpha val="100000"/>
                    </a:srgbClr>
                  </a:solidFill>
                  <a:latin typeface="黑体"/>
                  <a:ea typeface="黑体"/>
                </a:rPr>
                <a:t>Run下的Run Module</a:t>
              </a:r>
            </a:p>
          </p:txBody>
        </p:sp>
      </p:grpSp>
      <p:pic>
        <p:nvPicPr>
          <p:cNvPr id="8" name="图片1">
            <a:extLst>
              <a:ext uri="{FF2B5EF4-FFF2-40B4-BE49-F238E27FC236}">
                <a16:creationId xmlns:a16="http://schemas.microsoft.com/office/drawing/2014/main" id="{69ED34C6-1862-8A8A-03F9-2D1EFC8C32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1052" y="2735803"/>
            <a:ext cx="4403912" cy="2495550"/>
          </a:xfrm>
          <a:prstGeom prst="rect">
            <a:avLst/>
          </a:prstGeom>
        </p:spPr>
      </p:pic>
      <p:sp>
        <p:nvSpPr>
          <p:cNvPr id="9" name="文本2"/>
          <p:cNvSpPr txBox="1"/>
          <p:nvPr/>
        </p:nvSpPr>
        <p:spPr>
          <a:xfrm>
            <a:off x="755475" y="5291395"/>
            <a:ext cx="10363200" cy="868442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5300"/>
              </a:lnSpc>
            </a:pPr>
            <a:r>
              <a:rPr lang="zh-CN" altLang="en-US" sz="35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能力提升：请用刚才所学画出一个等边三角形。</a:t>
            </a:r>
          </a:p>
        </p:txBody>
      </p:sp>
      <p:sp>
        <p:nvSpPr>
          <p:cNvPr id="10" name="文本3"/>
          <p:cNvSpPr txBox="1"/>
          <p:nvPr/>
        </p:nvSpPr>
        <p:spPr>
          <a:xfrm>
            <a:off x="756018" y="3430476"/>
            <a:ext cx="5473700" cy="654050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31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程序运行的结果如右图所示：</a:t>
            </a:r>
          </a:p>
        </p:txBody>
      </p:sp>
      <p:sp>
        <p:nvSpPr>
          <p:cNvPr id="11" name="文本4"/>
          <p:cNvSpPr txBox="1"/>
          <p:nvPr/>
        </p:nvSpPr>
        <p:spPr>
          <a:xfrm>
            <a:off x="6305892" y="2490096"/>
            <a:ext cx="2603500" cy="567134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AA00FF">
                    <a:alpha val="100000"/>
                  </a:srgbClr>
                </a:solidFill>
                <a:latin typeface="黑体"/>
                <a:ea typeface="黑体"/>
              </a:rPr>
              <a:t>turtle.forward(150)</a:t>
            </a:r>
          </a:p>
        </p:txBody>
      </p:sp>
      <p:sp>
        <p:nvSpPr>
          <p:cNvPr id="12" name="文本5"/>
          <p:cNvSpPr txBox="1"/>
          <p:nvPr/>
        </p:nvSpPr>
        <p:spPr>
          <a:xfrm>
            <a:off x="8702430" y="2735574"/>
            <a:ext cx="2222500" cy="567134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AA00FF">
                    <a:alpha val="100000"/>
                  </a:srgbClr>
                </a:solidFill>
                <a:latin typeface="黑体"/>
                <a:ea typeface="黑体"/>
              </a:rPr>
              <a:t>turtle.right(90)</a:t>
            </a:r>
          </a:p>
        </p:txBody>
      </p:sp>
      <p:sp>
        <p:nvSpPr>
          <p:cNvPr id="13" name="文本6"/>
          <p:cNvSpPr txBox="1"/>
          <p:nvPr/>
        </p:nvSpPr>
        <p:spPr>
          <a:xfrm>
            <a:off x="7421584" y="3627409"/>
            <a:ext cx="2603500" cy="567134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AA00FF">
                    <a:alpha val="100000"/>
                  </a:srgbClr>
                </a:solidFill>
                <a:latin typeface="黑体"/>
                <a:ea typeface="黑体"/>
              </a:rPr>
              <a:t>turtle.forward(150)</a:t>
            </a:r>
          </a:p>
        </p:txBody>
      </p:sp>
      <p:sp>
        <p:nvSpPr>
          <p:cNvPr id="14" name="文本7"/>
          <p:cNvSpPr txBox="1"/>
          <p:nvPr/>
        </p:nvSpPr>
        <p:spPr>
          <a:xfrm>
            <a:off x="6662480" y="4609694"/>
            <a:ext cx="2095500" cy="567134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AA00FF">
                    <a:alpha val="100000"/>
                  </a:srgbClr>
                </a:solidFill>
                <a:latin typeface="黑体"/>
                <a:ea typeface="黑体"/>
              </a:rPr>
              <a:t>turtle.left(90)</a:t>
            </a:r>
          </a:p>
        </p:txBody>
      </p:sp>
      <p:sp>
        <p:nvSpPr>
          <p:cNvPr id="15" name="文本8"/>
          <p:cNvSpPr txBox="1"/>
          <p:nvPr/>
        </p:nvSpPr>
        <p:spPr>
          <a:xfrm>
            <a:off x="8777159" y="4507523"/>
            <a:ext cx="2603500" cy="567134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AA00FF">
                    <a:alpha val="100000"/>
                  </a:srgbClr>
                </a:solidFill>
                <a:latin typeface="黑体"/>
                <a:ea typeface="黑体"/>
              </a:rPr>
              <a:t>turtle.forward(150)</a:t>
            </a:r>
          </a:p>
        </p:txBody>
      </p:sp>
      <p:grpSp>
        <p:nvGrpSpPr>
          <p:cNvPr id="16" name="组合2"/>
          <p:cNvGrpSpPr/>
          <p:nvPr/>
        </p:nvGrpSpPr>
        <p:grpSpPr>
          <a:xfrm>
            <a:off x="8634412" y="2995612"/>
            <a:ext cx="85725" cy="95250"/>
            <a:chOff x="0" y="0"/>
            <a:chExt cx="85725" cy="95250"/>
          </a:xfrm>
        </p:grpSpPr>
        <p:sp>
          <p:nvSpPr>
            <p:cNvPr id="17" name="形状3"/>
            <p:cNvSpPr txBox="1"/>
            <p:nvPr/>
          </p:nvSpPr>
          <p:spPr>
            <a:xfrm>
              <a:off x="0" y="0"/>
              <a:ext cx="19050" cy="85725"/>
            </a:xfrm>
            <a:prstGeom prst="line"/>
            <a:solidFill>
              <a:srgbClr val="166EE1">
                <a:alpha val="100000"/>
              </a:srgbClr>
            </a:solidFill>
            <a:ln w="19050">
              <a:solidFill>
                <a:srgbClr val="FF0000">
                  <a:alpha val="100000"/>
                </a:srgbClr>
              </a:solidFill>
              <a:prstDash val="solid"/>
            </a:ln>
          </p:spPr>
          <p:txBody>
            <a:bodyPr anchor="ctr"/>
            <a:lstStyle/>
            <a:p>
              <a:pPr marL="0" algn="ctr"/>
            </a:p>
          </p:txBody>
        </p:sp>
        <p:sp>
          <p:nvSpPr>
            <p:cNvPr id="18" name="形状4"/>
            <p:cNvSpPr txBox="1"/>
            <p:nvPr/>
          </p:nvSpPr>
          <p:spPr>
            <a:xfrm>
              <a:off x="0" y="76200"/>
              <a:ext cx="85725" cy="19050"/>
            </a:xfrm>
            <a:prstGeom prst="line"/>
            <a:solidFill>
              <a:srgbClr val="166EE1">
                <a:alpha val="100000"/>
              </a:srgbClr>
            </a:solidFill>
            <a:ln w="19050">
              <a:solidFill>
                <a:srgbClr val="FF0000">
                  <a:alpha val="100000"/>
                </a:srgbClr>
              </a:solidFill>
              <a:prstDash val="solid"/>
            </a:ln>
          </p:spPr>
          <p:txBody>
            <a:bodyPr anchor="ctr"/>
            <a:lstStyle/>
            <a:p>
              <a:pPr marL="0" algn="ctr"/>
            </a:p>
          </p:txBody>
        </p:sp>
      </p:grpSp>
      <p:grpSp>
        <p:nvGrpSpPr>
          <p:cNvPr id="19" name="组合3"/>
          <p:cNvGrpSpPr/>
          <p:nvPr/>
        </p:nvGrpSpPr>
        <p:grpSpPr>
          <a:xfrm>
            <a:off x="8720138" y="4910138"/>
            <a:ext cx="90487" cy="80963"/>
            <a:chOff x="0" y="0"/>
            <a:chExt cx="90487" cy="80963"/>
          </a:xfrm>
        </p:grpSpPr>
        <p:sp>
          <p:nvSpPr>
            <p:cNvPr id="20" name="形状5"/>
            <p:cNvSpPr txBox="1"/>
            <p:nvPr/>
          </p:nvSpPr>
          <p:spPr>
            <a:xfrm>
              <a:off x="0" y="0"/>
              <a:ext cx="80962" cy="19050"/>
            </a:xfrm>
            <a:prstGeom prst="line"/>
            <a:solidFill>
              <a:srgbClr val="166EE1">
                <a:alpha val="100000"/>
              </a:srgbClr>
            </a:solidFill>
            <a:ln w="19050">
              <a:solidFill>
                <a:srgbClr val="FF0000">
                  <a:alpha val="100000"/>
                </a:srgbClr>
              </a:solidFill>
              <a:prstDash val="solid"/>
            </a:ln>
          </p:spPr>
          <p:txBody>
            <a:bodyPr anchor="ctr"/>
            <a:lstStyle/>
            <a:p>
              <a:pPr marL="0" algn="ctr"/>
            </a:p>
          </p:txBody>
        </p:sp>
        <p:sp>
          <p:nvSpPr>
            <p:cNvPr id="21" name="形状6"/>
            <p:cNvSpPr txBox="1"/>
            <p:nvPr/>
          </p:nvSpPr>
          <p:spPr>
            <a:xfrm>
              <a:off x="71437" y="0"/>
              <a:ext cx="19050" cy="80963"/>
            </a:xfrm>
            <a:prstGeom prst="line"/>
            <a:solidFill>
              <a:srgbClr val="166EE1">
                <a:alpha val="100000"/>
              </a:srgbClr>
            </a:solidFill>
            <a:ln w="19050">
              <a:solidFill>
                <a:srgbClr val="FF0000">
                  <a:alpha val="100000"/>
                </a:srgbClr>
              </a:solidFill>
              <a:prstDash val="solid"/>
            </a:ln>
          </p:spPr>
          <p:txBody>
            <a:bodyPr anchor="ctr"/>
            <a:lstStyle/>
            <a:p>
              <a:pPr marL="0" algn="ctr"/>
            </a:p>
          </p:txBody>
        </p:sp>
      </p:grp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6" fill="hold">
                      <p:stCondLst>
                        <p:cond delay="indefinite"/>
                      </p:stCondLst>
                      <p:childTnLst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1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9" grpId="0" animBg="1"/>
      <p:bldP spid="3" grpId="0" animBg="1"/>
      <p:bldP spid="16" grpId="0" animBg="1"/>
      <p:bldP spid="19" grpId="0" animBg="1"/>
    </p:bldLst>
  </p:timing>
</p:sld>
</file>

<file path=ppt/slides/slide8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形状1"/>
          <p:cNvSpPr txBox="1"/>
          <p:nvPr/>
        </p:nvSpPr>
        <p:spPr>
          <a:xfrm>
            <a:off x="723762" y="6162466"/>
            <a:ext cx="3481137" cy="19050"/>
          </a:xfrm>
          <a:prstGeom prst="line"/>
          <a:solidFill>
            <a:srgbClr val="5C81CC">
              <a:alpha val="100000"/>
            </a:srgbClr>
          </a:solidFill>
          <a:ln w="57150">
            <a:solidFill>
              <a:srgbClr val="000000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3" name="形状2"/>
          <p:cNvSpPr txBox="1"/>
          <p:nvPr/>
        </p:nvSpPr>
        <p:spPr>
          <a:xfrm rot="14640000" flipV="1">
            <a:off x="1619641" y="4558741"/>
            <a:ext cx="3421030" cy="258278"/>
          </a:xfrm>
          <a:prstGeom prst="line"/>
          <a:solidFill>
            <a:srgbClr val="5C81CC">
              <a:alpha val="100000"/>
            </a:srgbClr>
          </a:solidFill>
          <a:ln w="57150">
            <a:solidFill>
              <a:srgbClr val="000000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4" name="形状3"/>
          <p:cNvSpPr txBox="1"/>
          <p:nvPr/>
        </p:nvSpPr>
        <p:spPr>
          <a:xfrm rot="7416000" flipV="1">
            <a:off x="-115802" y="4580692"/>
            <a:ext cx="3435808" cy="204341"/>
          </a:xfrm>
          <a:prstGeom prst="line"/>
          <a:solidFill>
            <a:srgbClr val="5C81CC">
              <a:alpha val="100000"/>
            </a:srgbClr>
          </a:solidFill>
          <a:ln w="57150">
            <a:solidFill>
              <a:srgbClr val="000000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5" name="形状4"/>
          <p:cNvSpPr txBox="1"/>
          <p:nvPr/>
        </p:nvSpPr>
        <p:spPr>
          <a:xfrm flipV="1">
            <a:off x="4127183" y="6153845"/>
            <a:ext cx="1413092" cy="1191"/>
          </a:xfrm>
          <a:prstGeom prst="line"/>
          <a:solidFill>
            <a:srgbClr val="5C81CC">
              <a:alpha val="100000"/>
            </a:srgbClr>
          </a:solidFill>
          <a:ln w="57150">
            <a:solidFill>
              <a:srgbClr val="FF0000">
                <a:alpha val="100000"/>
              </a:srgbClr>
            </a:solidFill>
            <a:prstDash val="solid"/>
            <a:tailEnd type="arrow" w="sm" len="sm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6" name="形状5"/>
          <p:cNvSpPr txBox="1"/>
          <p:nvPr/>
        </p:nvSpPr>
        <p:spPr>
          <a:xfrm flipH="1" flipV="1">
            <a:off x="3537184" y="5018858"/>
            <a:ext cx="650313" cy="1126375"/>
          </a:xfrm>
          <a:prstGeom prst="line"/>
          <a:solidFill>
            <a:srgbClr val="5C81CC">
              <a:alpha val="100000"/>
            </a:srgbClr>
          </a:solidFill>
          <a:ln w="57150">
            <a:solidFill>
              <a:srgbClr val="FF0000">
                <a:alpha val="100000"/>
              </a:srgbClr>
            </a:solidFill>
            <a:prstDash val="solid"/>
            <a:tailEnd type="arrow" w="sm" len="sm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7" name="形状6"/>
          <p:cNvSpPr txBox="1"/>
          <p:nvPr/>
        </p:nvSpPr>
        <p:spPr>
          <a:xfrm>
            <a:off x="4049637" y="5858795"/>
            <a:ext cx="482810" cy="295054"/>
          </a:xfrm>
          <a:custGeom>
            <a:avLst/>
            <a:gdLst>
              <a:gd name="connsiteX0" fmla="*/ 0 w 482810"/>
              <a:gd name="connsiteY0" fmla="*/ 19334 h 295054"/>
              <a:gd name="connsiteX1" fmla="*/ 127999 w 482810"/>
              <a:gd name="connsiteY1" fmla="*/ -6373 h 295054"/>
              <a:gd name="connsiteX2" fmla="*/ 233884 w 482810"/>
              <a:gd name="connsiteY2" fmla="*/ 10576 h 295054"/>
              <a:gd name="connsiteX3" fmla="*/ 368857 w 482810"/>
              <a:gd name="connsiteY3" fmla="*/ 96580 h 295054"/>
              <a:gd name="connsiteX4" fmla="*/ 491727 w 482810"/>
              <a:gd name="connsiteY4" fmla="*/ 260560 h 295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2810" h="295054" fill="none" stroke="1">
                <a:moveTo>
                  <a:pt x="0" y="19334"/>
                </a:moveTo>
                <a:quadBezTo>
                  <a:pt x="127999" y="-6373"/>
                  <a:pt x="180941" y="2101"/>
                </a:quadBezTo>
                <a:cubicBezTo>
                  <a:pt x="233884" y="10576"/>
                  <a:pt x="268745" y="28251"/>
                  <a:pt x="318801" y="62415"/>
                </a:cubicBezTo>
                <a:cubicBezTo>
                  <a:pt x="368857" y="96580"/>
                  <a:pt x="456061" y="174455"/>
                  <a:pt x="473894" y="217508"/>
                </a:cubicBezTo>
                <a:quadBezTo>
                  <a:pt x="491727" y="260560"/>
                  <a:pt x="473894" y="295054"/>
                </a:quadBezTo>
              </a:path>
            </a:pathLst>
          </a:custGeom>
          <a:solidFill>
            <a:srgbClr val="FFFFFF">
              <a:alpha val="0"/>
            </a:srgbClr>
          </a:solidFill>
          <a:ln w="57150">
            <a:solidFill>
              <a:srgbClr val="FF0000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8" name="文本1"/>
          <p:cNvSpPr txBox="1"/>
          <p:nvPr/>
        </p:nvSpPr>
        <p:spPr>
          <a:xfrm>
            <a:off x="3470905" y="5729270"/>
            <a:ext cx="571500" cy="538162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23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60</a:t>
            </a:r>
            <a:r>
              <a:rPr lang="zh-CN" altLang="en-US" sz="2399" b="0" i="0" baseline="3000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O</a:t>
            </a:r>
          </a:p>
        </p:txBody>
      </p:sp>
      <p:sp>
        <p:nvSpPr>
          <p:cNvPr id="9" name="文本2"/>
          <p:cNvSpPr txBox="1"/>
          <p:nvPr/>
        </p:nvSpPr>
        <p:spPr>
          <a:xfrm>
            <a:off x="4179076" y="5508073"/>
            <a:ext cx="723900" cy="538162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23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120</a:t>
            </a:r>
            <a:r>
              <a:rPr lang="zh-CN" altLang="en-US" sz="2399" b="0" i="0" baseline="3000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O</a:t>
            </a:r>
          </a:p>
        </p:txBody>
      </p:sp>
      <p:sp>
        <p:nvSpPr>
          <p:cNvPr id="10" name="文本3"/>
          <p:cNvSpPr txBox="1"/>
          <p:nvPr/>
        </p:nvSpPr>
        <p:spPr>
          <a:xfrm>
            <a:off x="4126935" y="4974088"/>
            <a:ext cx="3238500" cy="755436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400"/>
              </a:lnSpc>
            </a:pPr>
            <a:r>
              <a:rPr lang="zh-CN" altLang="en-US" sz="2999" b="0" i="0" dirty="0">
                <a:solidFill>
                  <a:srgbClr val="AA00FF">
                    <a:alpha val="100000"/>
                  </a:srgbClr>
                </a:solidFill>
                <a:latin typeface="黑体"/>
                <a:ea typeface="黑体"/>
              </a:rPr>
              <a:t>turtle.left(120)</a:t>
            </a:r>
          </a:p>
        </p:txBody>
      </p:sp>
      <p:sp>
        <p:nvSpPr>
          <p:cNvPr id="11" name="文本4"/>
          <p:cNvSpPr txBox="1"/>
          <p:nvPr/>
        </p:nvSpPr>
        <p:spPr>
          <a:xfrm>
            <a:off x="3334483" y="1371295"/>
            <a:ext cx="8445500" cy="2450306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import turtle        </a:t>
            </a: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#引入turtle模块</a:t>
            </a: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/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  </a:t>
            </a: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#向当前方向前进150个像素，初始默认方向为向右</a:t>
            </a: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/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turtle.left(120)     </a:t>
            </a: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#向左转120度</a:t>
            </a: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/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  </a:t>
            </a: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#向当前方向前进150个像素</a:t>
            </a: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/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turtle.left(120)     </a:t>
            </a: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#向左转120度</a:t>
            </a: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/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  </a:t>
            </a: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#向当前方向前进150个像素</a:t>
            </a:r>
          </a:p>
        </p:txBody>
      </p:sp>
      <p:sp>
        <p:nvSpPr>
          <p:cNvPr id="12" name="文本5"/>
          <p:cNvSpPr txBox="1"/>
          <p:nvPr/>
        </p:nvSpPr>
        <p:spPr>
          <a:xfrm>
            <a:off x="550545" y="601656"/>
            <a:ext cx="7302500" cy="769938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3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用海龟画图画一个等边三角形：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6" fill="hold">
                      <p:stCondLst>
                        <p:cond delay="indefinite"/>
                      </p:stCondLst>
                      <p:childTnLst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" dur="1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1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8" grpId="0" animBg="1"/>
      <p:bldP spid="7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thm15="http://schemas.microsoft.com/office/thememl/2012/main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otalTime>0</ap:TotalTime>
  <ap:Words>0</ap:Words>
  <ap:Application>Microsoft Office PowerPoint</ap:Application>
  <ap:PresentationFormat>宽屏</ap:PresentationFormat>
  <ap:Paragraphs>0</ap:Paragraphs>
  <ap:Slides>1</ap:Slides>
  <ap:Notes>0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ap:HeadingPairs>
  <ap:TitlesOfParts>
    <vt:vector baseType="lpstr" size="3">
      <vt:lpstr>Arial</vt:lpstr>
      <vt:lpstr>Office 主题​​</vt:lpstr>
      <vt:lpstr>PowerPoint 演示文稿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creator>陈亮</dc:creator>
  <dc:title>七（下）—新起点-海龟画图1（第5次课） </dc:title>
  <revision>1</revision>
  <dcterms:created xsi:type="dcterms:W3CDTF">2025-03-24T07:35:46.2696543Z</dcterms:created>
  <dcterms:modified xsi:type="dcterms:W3CDTF">2025-03-24T07:35:46.2696600Z</dcterms:modified>
  <lastModifiedBy>陈亮</lastModifiedBy>
</coreProperties>
</file>

<file path=docProps/custom.xml><?xml version="1.0" encoding="utf-8"?>
<op:Properties xmlns:vt="http://schemas.openxmlformats.org/officeDocument/2006/docPropsVTypes" xmlns:op="http://schemas.openxmlformats.org/officeDocument/2006/custom-properties">
  <op:property fmtid="{D5CDD505-2E9C-101B-9397-08002B2CF9AE}" pid="2" name="ApplicationName">
    <vt:lpwstr>EasiNote5</vt:lpwstr>
  </op:property>
  <op:property fmtid="{D5CDD505-2E9C-101B-9397-08002B2CF9AE}" pid="3" name="ApplicationVersion">
    <vt:lpwstr>5.2.4.8298</vt:lpwstr>
  </op:property>
  <op:property fmtid="{D5CDD505-2E9C-101B-9397-08002B2CF9AE}" pid="4" name="EasiNoteCoursewareInfo">
    <vt:lpwstr>52386aea-5826-4ef4-9fa8-68b375117eb7:1</vt:lpwstr>
  </op:property>
  <op:property fmtid="{D5CDD505-2E9C-101B-9397-08002B2CF9AE}" pid="5" name="EasiNoteDocumentName">
    <vt:lpwstr>七（下）—新起点-海龟画图1（第5次课） </vt:lpwstr>
  </op:property>
  <op:property fmtid="{D5CDD505-2E9C-101B-9397-08002B2CF9AE}" pid="6" name="EasiNoteAuthor">
    <vt:lpwstr>dec5f7cd95d34196888ce10789a7a3c2</vt:lpwstr>
  </op:property>
  <op:property fmtid="{D5CDD505-2E9C-101B-9397-08002B2CF9AE}" pid="7" name="EasiNoteUpstreamCoursewareInfo_0">
    <vt:lpwstr>5bda1492-149d-4ece-8fea-9159c5af483c</vt:lpwstr>
  </op:property>
  <op:property fmtid="{D5CDD505-2E9C-101B-9397-08002B2CF9AE}" pid="8" name="EasiNoteUpstreamCoursewareInfo_1">
    <vt:lpwstr>c955f2be-9901-4979-a204-98b8fa57f9eb</vt:lpwstr>
  </op:property>
  <op:property fmtid="{D5CDD505-2E9C-101B-9397-08002B2CF9AE}" pid="9" name="EasiNoteUpstreamCoursewareInfo_2">
    <vt:lpwstr>bca4cd55-6fef-4ea2-a1fa-e2cd2427479e</vt:lpwstr>
  </op:property>
  <op:property fmtid="{D5CDD505-2E9C-101B-9397-08002B2CF9AE}" pid="10" name="EasiNoteUpstreamCoursewareInfo_3">
    <vt:lpwstr>3d345b0d-e215-4996-8957-bea14391e328</vt:lpwstr>
  </op:property>
  <op:property fmtid="{D5CDD505-2E9C-101B-9397-08002B2CF9AE}" pid="11" name="EasiNoteUpstreamCoursewareInfo_4">
    <vt:lpwstr>32006d20-1767-4c30-b88d-4ab1a9a1883f</vt:lpwstr>
  </op:property>
  <op:property fmtid="{D5CDD505-2E9C-101B-9397-08002B2CF9AE}" pid="12" name="EasiNoteUpstreamCoursewareInfo_5">
    <vt:lpwstr>b3442f64-00c3-499f-ab4e-86d64f0aff4f</vt:lpwstr>
  </op:property>
  <op:property fmtid="{D5CDD505-2E9C-101B-9397-08002B2CF9AE}" pid="13" name="EasiNoteUpstreamCoursewareInfo_6">
    <vt:lpwstr>507c3a69-a02e-4a5a-a76e-d1ef38218505</vt:lpwstr>
  </op:property>
  <op:property fmtid="{D5CDD505-2E9C-101B-9397-08002B2CF9AE}" pid="14" name="EasiNoteUpstreamCoursewareInfo_7">
    <vt:lpwstr>087414fb-e25d-488f-b4a1-427811324291</vt:lpwstr>
  </op:property>
</op:Properties>
</file>